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2" r:id="rId1"/>
  </p:sldMasterIdLst>
  <p:notesMasterIdLst>
    <p:notesMasterId r:id="rId26"/>
  </p:notesMasterIdLst>
  <p:handoutMasterIdLst>
    <p:handoutMasterId r:id="rId27"/>
  </p:handoutMasterIdLst>
  <p:sldIdLst>
    <p:sldId id="256" r:id="rId2"/>
    <p:sldId id="337" r:id="rId3"/>
    <p:sldId id="338" r:id="rId4"/>
    <p:sldId id="340" r:id="rId5"/>
    <p:sldId id="341" r:id="rId6"/>
    <p:sldId id="344" r:id="rId7"/>
    <p:sldId id="334" r:id="rId8"/>
    <p:sldId id="351" r:id="rId9"/>
    <p:sldId id="336" r:id="rId10"/>
    <p:sldId id="347" r:id="rId11"/>
    <p:sldId id="348" r:id="rId12"/>
    <p:sldId id="350" r:id="rId13"/>
    <p:sldId id="301" r:id="rId14"/>
    <p:sldId id="318" r:id="rId15"/>
    <p:sldId id="319" r:id="rId16"/>
    <p:sldId id="307" r:id="rId17"/>
    <p:sldId id="308" r:id="rId18"/>
    <p:sldId id="309" r:id="rId19"/>
    <p:sldId id="312" r:id="rId20"/>
    <p:sldId id="313" r:id="rId21"/>
    <p:sldId id="314" r:id="rId22"/>
    <p:sldId id="317" r:id="rId23"/>
    <p:sldId id="293" r:id="rId24"/>
    <p:sldId id="332"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ヒラギノ角ゴ Pro W3" pitchFamily="1" charset="-128"/>
        <a:cs typeface="+mn-cs"/>
      </a:defRPr>
    </a:lvl1pPr>
    <a:lvl2pPr marL="457200" algn="l" rtl="0" fontAlgn="base">
      <a:spcBef>
        <a:spcPct val="0"/>
      </a:spcBef>
      <a:spcAft>
        <a:spcPct val="0"/>
      </a:spcAft>
      <a:defRPr kern="1200">
        <a:solidFill>
          <a:schemeClr val="tx1"/>
        </a:solidFill>
        <a:latin typeface="Arial" pitchFamily="34" charset="0"/>
        <a:ea typeface="ヒラギノ角ゴ Pro W3" pitchFamily="1" charset="-128"/>
        <a:cs typeface="+mn-cs"/>
      </a:defRPr>
    </a:lvl2pPr>
    <a:lvl3pPr marL="914400" algn="l" rtl="0" fontAlgn="base">
      <a:spcBef>
        <a:spcPct val="0"/>
      </a:spcBef>
      <a:spcAft>
        <a:spcPct val="0"/>
      </a:spcAft>
      <a:defRPr kern="1200">
        <a:solidFill>
          <a:schemeClr val="tx1"/>
        </a:solidFill>
        <a:latin typeface="Arial" pitchFamily="34" charset="0"/>
        <a:ea typeface="ヒラギノ角ゴ Pro W3" pitchFamily="1" charset="-128"/>
        <a:cs typeface="+mn-cs"/>
      </a:defRPr>
    </a:lvl3pPr>
    <a:lvl4pPr marL="1371600" algn="l" rtl="0" fontAlgn="base">
      <a:spcBef>
        <a:spcPct val="0"/>
      </a:spcBef>
      <a:spcAft>
        <a:spcPct val="0"/>
      </a:spcAft>
      <a:defRPr kern="1200">
        <a:solidFill>
          <a:schemeClr val="tx1"/>
        </a:solidFill>
        <a:latin typeface="Arial" pitchFamily="34" charset="0"/>
        <a:ea typeface="ヒラギノ角ゴ Pro W3" pitchFamily="1" charset="-128"/>
        <a:cs typeface="+mn-cs"/>
      </a:defRPr>
    </a:lvl4pPr>
    <a:lvl5pPr marL="1828800" algn="l" rtl="0" fontAlgn="base">
      <a:spcBef>
        <a:spcPct val="0"/>
      </a:spcBef>
      <a:spcAft>
        <a:spcPct val="0"/>
      </a:spcAft>
      <a:defRPr kern="1200">
        <a:solidFill>
          <a:schemeClr val="tx1"/>
        </a:solidFill>
        <a:latin typeface="Arial" pitchFamily="34" charset="0"/>
        <a:ea typeface="ヒラギノ角ゴ Pro W3" pitchFamily="1" charset="-128"/>
        <a:cs typeface="+mn-cs"/>
      </a:defRPr>
    </a:lvl5pPr>
    <a:lvl6pPr marL="2286000" algn="l" defTabSz="914400" rtl="0" eaLnBrk="1" latinLnBrk="0" hangingPunct="1">
      <a:defRPr kern="1200">
        <a:solidFill>
          <a:schemeClr val="tx1"/>
        </a:solidFill>
        <a:latin typeface="Arial" pitchFamily="34" charset="0"/>
        <a:ea typeface="ヒラギノ角ゴ Pro W3" pitchFamily="1" charset="-128"/>
        <a:cs typeface="+mn-cs"/>
      </a:defRPr>
    </a:lvl6pPr>
    <a:lvl7pPr marL="2743200" algn="l" defTabSz="914400" rtl="0" eaLnBrk="1" latinLnBrk="0" hangingPunct="1">
      <a:defRPr kern="1200">
        <a:solidFill>
          <a:schemeClr val="tx1"/>
        </a:solidFill>
        <a:latin typeface="Arial" pitchFamily="34" charset="0"/>
        <a:ea typeface="ヒラギノ角ゴ Pro W3" pitchFamily="1" charset="-128"/>
        <a:cs typeface="+mn-cs"/>
      </a:defRPr>
    </a:lvl7pPr>
    <a:lvl8pPr marL="3200400" algn="l" defTabSz="914400" rtl="0" eaLnBrk="1" latinLnBrk="0" hangingPunct="1">
      <a:defRPr kern="1200">
        <a:solidFill>
          <a:schemeClr val="tx1"/>
        </a:solidFill>
        <a:latin typeface="Arial" pitchFamily="34" charset="0"/>
        <a:ea typeface="ヒラギノ角ゴ Pro W3" pitchFamily="1" charset="-128"/>
        <a:cs typeface="+mn-cs"/>
      </a:defRPr>
    </a:lvl8pPr>
    <a:lvl9pPr marL="3657600" algn="l" defTabSz="914400" rtl="0" eaLnBrk="1" latinLnBrk="0" hangingPunct="1">
      <a:defRPr kern="1200">
        <a:solidFill>
          <a:schemeClr val="tx1"/>
        </a:solidFill>
        <a:latin typeface="Arial" pitchFamily="34"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86380" autoAdjust="0"/>
  </p:normalViewPr>
  <p:slideViewPr>
    <p:cSldViewPr>
      <p:cViewPr varScale="1">
        <p:scale>
          <a:sx n="63" d="100"/>
          <a:sy n="63" d="100"/>
        </p:scale>
        <p:origin x="-1362" y="-96"/>
      </p:cViewPr>
      <p:guideLst>
        <p:guide orient="horz" pos="2160"/>
        <p:guide pos="2880"/>
      </p:guideLst>
    </p:cSldViewPr>
  </p:slideViewPr>
  <p:outlineViewPr>
    <p:cViewPr>
      <p:scale>
        <a:sx n="33" d="100"/>
        <a:sy n="33" d="100"/>
      </p:scale>
      <p:origin x="0" y="1644"/>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D2135D-4D41-411A-95AC-34DFE75839B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FC48778C-D0AE-49AD-9A33-554D4B4BE50A}">
      <dgm:prSet phldrT="[Text]" custT="1"/>
      <dgm:spPr/>
      <dgm:t>
        <a:bodyPr/>
        <a:lstStyle/>
        <a:p>
          <a:r>
            <a:rPr lang="en-US" sz="3600" dirty="0" smtClean="0">
              <a:solidFill>
                <a:srgbClr val="002060"/>
              </a:solidFill>
              <a:latin typeface="Times New Roman" pitchFamily="18" charset="0"/>
              <a:cs typeface="Times New Roman" pitchFamily="18" charset="0"/>
            </a:rPr>
            <a:t>Phase I </a:t>
          </a:r>
          <a:r>
            <a:rPr lang="en-US" sz="2400" dirty="0" smtClean="0">
              <a:solidFill>
                <a:srgbClr val="002060"/>
              </a:solidFill>
              <a:latin typeface="Times New Roman" pitchFamily="18" charset="0"/>
              <a:cs typeface="Times New Roman" pitchFamily="18" charset="0"/>
            </a:rPr>
            <a:t>(2008-2009)</a:t>
          </a:r>
        </a:p>
        <a:p>
          <a:r>
            <a:rPr lang="en-US" sz="3600" dirty="0" smtClean="0">
              <a:solidFill>
                <a:srgbClr val="002060"/>
              </a:solidFill>
              <a:latin typeface="Times New Roman" pitchFamily="18" charset="0"/>
              <a:cs typeface="Times New Roman" pitchFamily="18" charset="0"/>
            </a:rPr>
            <a:t>13 LEAs</a:t>
          </a:r>
          <a:endParaRPr lang="en-US" sz="3600" dirty="0">
            <a:solidFill>
              <a:srgbClr val="002060"/>
            </a:solidFill>
            <a:latin typeface="Times New Roman" pitchFamily="18" charset="0"/>
            <a:cs typeface="Times New Roman" pitchFamily="18" charset="0"/>
          </a:endParaRPr>
        </a:p>
      </dgm:t>
    </dgm:pt>
    <dgm:pt modelId="{EC36A4F8-0448-4C25-A552-7D40DE97A847}" type="parTrans" cxnId="{0D449771-E6B6-4580-AB98-2043CEBE555B}">
      <dgm:prSet/>
      <dgm:spPr/>
      <dgm:t>
        <a:bodyPr/>
        <a:lstStyle/>
        <a:p>
          <a:endParaRPr lang="en-US"/>
        </a:p>
      </dgm:t>
    </dgm:pt>
    <dgm:pt modelId="{1380EB79-5CDF-492A-BF5C-73BFEE2FF8B4}" type="sibTrans" cxnId="{0D449771-E6B6-4580-AB98-2043CEBE555B}">
      <dgm:prSet/>
      <dgm:spPr/>
      <dgm:t>
        <a:bodyPr/>
        <a:lstStyle/>
        <a:p>
          <a:endParaRPr lang="en-US"/>
        </a:p>
      </dgm:t>
    </dgm:pt>
    <dgm:pt modelId="{C885A1FB-F19C-4A7E-8FAB-F1816CAE5A7A}">
      <dgm:prSet phldrT="[Text]" custT="1"/>
      <dgm:spPr/>
      <dgm:t>
        <a:bodyPr/>
        <a:lstStyle/>
        <a:p>
          <a:r>
            <a:rPr lang="en-US" sz="3600" dirty="0" smtClean="0">
              <a:solidFill>
                <a:srgbClr val="002060"/>
              </a:solidFill>
              <a:latin typeface="Times New Roman" pitchFamily="18" charset="0"/>
              <a:cs typeface="Times New Roman" pitchFamily="18" charset="0"/>
            </a:rPr>
            <a:t>Phase II </a:t>
          </a:r>
          <a:r>
            <a:rPr lang="en-US" sz="2400" dirty="0" smtClean="0">
              <a:solidFill>
                <a:srgbClr val="002060"/>
              </a:solidFill>
              <a:latin typeface="Times New Roman" pitchFamily="18" charset="0"/>
              <a:cs typeface="Times New Roman" pitchFamily="18" charset="0"/>
            </a:rPr>
            <a:t>(2009-2010)</a:t>
          </a:r>
        </a:p>
        <a:p>
          <a:r>
            <a:rPr lang="en-US" sz="3600" dirty="0" smtClean="0">
              <a:solidFill>
                <a:srgbClr val="002060"/>
              </a:solidFill>
              <a:latin typeface="Times New Roman" pitchFamily="18" charset="0"/>
              <a:cs typeface="Times New Roman" pitchFamily="18" charset="0"/>
            </a:rPr>
            <a:t>39 LEAs</a:t>
          </a:r>
          <a:endParaRPr lang="en-US" sz="3600" dirty="0">
            <a:solidFill>
              <a:srgbClr val="002060"/>
            </a:solidFill>
            <a:latin typeface="Times New Roman" pitchFamily="18" charset="0"/>
            <a:cs typeface="Times New Roman" pitchFamily="18" charset="0"/>
          </a:endParaRPr>
        </a:p>
      </dgm:t>
    </dgm:pt>
    <dgm:pt modelId="{713614B3-3875-4E61-8858-B55468CB0CD5}" type="parTrans" cxnId="{FA705E38-4554-47DA-86F0-51C96416C468}">
      <dgm:prSet/>
      <dgm:spPr/>
      <dgm:t>
        <a:bodyPr/>
        <a:lstStyle/>
        <a:p>
          <a:endParaRPr lang="en-US"/>
        </a:p>
      </dgm:t>
    </dgm:pt>
    <dgm:pt modelId="{4C96F77C-2B1F-41B5-9413-DF3E2C2C3A34}" type="sibTrans" cxnId="{FA705E38-4554-47DA-86F0-51C96416C468}">
      <dgm:prSet/>
      <dgm:spPr/>
      <dgm:t>
        <a:bodyPr/>
        <a:lstStyle/>
        <a:p>
          <a:endParaRPr lang="en-US"/>
        </a:p>
      </dgm:t>
    </dgm:pt>
    <dgm:pt modelId="{882FE6C4-B4F9-44AD-8A96-0B5E5F690A1E}">
      <dgm:prSet phldrT="[Text]" custT="1"/>
      <dgm:spPr/>
      <dgm:t>
        <a:bodyPr/>
        <a:lstStyle/>
        <a:p>
          <a:r>
            <a:rPr lang="en-US" sz="3600" dirty="0" smtClean="0">
              <a:solidFill>
                <a:srgbClr val="002060"/>
              </a:solidFill>
              <a:latin typeface="Times New Roman" pitchFamily="18" charset="0"/>
              <a:cs typeface="Times New Roman" pitchFamily="18" charset="0"/>
            </a:rPr>
            <a:t>Phase III </a:t>
          </a:r>
          <a:r>
            <a:rPr lang="en-US" sz="2400" dirty="0" smtClean="0">
              <a:solidFill>
                <a:srgbClr val="002060"/>
              </a:solidFill>
              <a:latin typeface="Times New Roman" pitchFamily="18" charset="0"/>
              <a:cs typeface="Times New Roman" pitchFamily="18" charset="0"/>
            </a:rPr>
            <a:t>(2010-2011)</a:t>
          </a:r>
        </a:p>
        <a:p>
          <a:r>
            <a:rPr lang="en-US" sz="3600" dirty="0" smtClean="0">
              <a:solidFill>
                <a:srgbClr val="002060"/>
              </a:solidFill>
              <a:latin typeface="Times New Roman" pitchFamily="18" charset="0"/>
              <a:cs typeface="Times New Roman" pitchFamily="18" charset="0"/>
            </a:rPr>
            <a:t>63 LEAs</a:t>
          </a:r>
          <a:endParaRPr lang="en-US" sz="3600" dirty="0">
            <a:solidFill>
              <a:srgbClr val="002060"/>
            </a:solidFill>
            <a:latin typeface="Times New Roman" pitchFamily="18" charset="0"/>
            <a:cs typeface="Times New Roman" pitchFamily="18" charset="0"/>
          </a:endParaRPr>
        </a:p>
      </dgm:t>
    </dgm:pt>
    <dgm:pt modelId="{24934F50-FC04-4155-905C-1B4B737596AF}" type="parTrans" cxnId="{9D32F399-DA9D-4694-AC04-2B9D71A3A140}">
      <dgm:prSet/>
      <dgm:spPr/>
      <dgm:t>
        <a:bodyPr/>
        <a:lstStyle/>
        <a:p>
          <a:endParaRPr lang="en-US"/>
        </a:p>
      </dgm:t>
    </dgm:pt>
    <dgm:pt modelId="{D022AD2A-DF85-4366-B9E9-E3AFFD7B3FA5}" type="sibTrans" cxnId="{9D32F399-DA9D-4694-AC04-2B9D71A3A140}">
      <dgm:prSet/>
      <dgm:spPr/>
      <dgm:t>
        <a:bodyPr/>
        <a:lstStyle/>
        <a:p>
          <a:endParaRPr lang="en-US"/>
        </a:p>
      </dgm:t>
    </dgm:pt>
    <dgm:pt modelId="{BD108E39-7CEC-411B-BB19-4E8634B6CBB6}">
      <dgm:prSet phldrT="[Text]"/>
      <dgm:spPr/>
      <dgm:t>
        <a:bodyPr/>
        <a:lstStyle/>
        <a:p>
          <a:r>
            <a:rPr lang="en-US" dirty="0" smtClean="0">
              <a:solidFill>
                <a:srgbClr val="FF0000"/>
              </a:solidFill>
              <a:latin typeface="Times New Roman" pitchFamily="18" charset="0"/>
              <a:cs typeface="Times New Roman" pitchFamily="18" charset="0"/>
            </a:rPr>
            <a:t>2011</a:t>
          </a:r>
        </a:p>
        <a:p>
          <a:r>
            <a:rPr lang="en-US" dirty="0" smtClean="0">
              <a:solidFill>
                <a:srgbClr val="FF0000"/>
              </a:solidFill>
              <a:latin typeface="Times New Roman" pitchFamily="18" charset="0"/>
              <a:cs typeface="Times New Roman" pitchFamily="18" charset="0"/>
            </a:rPr>
            <a:t>All LEAs and Schools in NC</a:t>
          </a:r>
          <a:endParaRPr lang="en-US" dirty="0">
            <a:solidFill>
              <a:srgbClr val="FF0000"/>
            </a:solidFill>
            <a:latin typeface="Times New Roman" pitchFamily="18" charset="0"/>
            <a:cs typeface="Times New Roman" pitchFamily="18" charset="0"/>
          </a:endParaRPr>
        </a:p>
      </dgm:t>
    </dgm:pt>
    <dgm:pt modelId="{0E9C1F5E-D155-43F9-AF93-C10621E009DC}" type="parTrans" cxnId="{07C9A037-B5C5-4A43-B791-F6F88111D202}">
      <dgm:prSet/>
      <dgm:spPr/>
      <dgm:t>
        <a:bodyPr/>
        <a:lstStyle/>
        <a:p>
          <a:endParaRPr lang="en-US"/>
        </a:p>
      </dgm:t>
    </dgm:pt>
    <dgm:pt modelId="{F9BB9087-6FE3-4E78-A823-D4E57543989A}" type="sibTrans" cxnId="{07C9A037-B5C5-4A43-B791-F6F88111D202}">
      <dgm:prSet/>
      <dgm:spPr/>
      <dgm:t>
        <a:bodyPr/>
        <a:lstStyle/>
        <a:p>
          <a:endParaRPr lang="en-US"/>
        </a:p>
      </dgm:t>
    </dgm:pt>
    <dgm:pt modelId="{7FBDA888-033A-481B-8380-92CB3CB1DBB7}" type="pres">
      <dgm:prSet presAssocID="{22D2135D-4D41-411A-95AC-34DFE75839B8}" presName="diagram" presStyleCnt="0">
        <dgm:presLayoutVars>
          <dgm:dir/>
          <dgm:resizeHandles val="exact"/>
        </dgm:presLayoutVars>
      </dgm:prSet>
      <dgm:spPr/>
      <dgm:t>
        <a:bodyPr/>
        <a:lstStyle/>
        <a:p>
          <a:endParaRPr lang="en-US"/>
        </a:p>
      </dgm:t>
    </dgm:pt>
    <dgm:pt modelId="{2D78F633-C979-4B74-A40E-7565B6652CFA}" type="pres">
      <dgm:prSet presAssocID="{FC48778C-D0AE-49AD-9A33-554D4B4BE50A}" presName="node" presStyleLbl="node1" presStyleIdx="0" presStyleCnt="4" custScaleX="114891" custLinFactNeighborX="-1721">
        <dgm:presLayoutVars>
          <dgm:bulletEnabled val="1"/>
        </dgm:presLayoutVars>
      </dgm:prSet>
      <dgm:spPr/>
      <dgm:t>
        <a:bodyPr/>
        <a:lstStyle/>
        <a:p>
          <a:endParaRPr lang="en-US"/>
        </a:p>
      </dgm:t>
    </dgm:pt>
    <dgm:pt modelId="{C0F95C54-F6E7-4F7E-8577-613E4C4E12AE}" type="pres">
      <dgm:prSet presAssocID="{1380EB79-5CDF-492A-BF5C-73BFEE2FF8B4}" presName="sibTrans" presStyleCnt="0"/>
      <dgm:spPr/>
    </dgm:pt>
    <dgm:pt modelId="{D67E6864-C068-4236-B8CC-3F5571D3F4A6}" type="pres">
      <dgm:prSet presAssocID="{C885A1FB-F19C-4A7E-8FAB-F1816CAE5A7A}" presName="node" presStyleLbl="node1" presStyleIdx="1" presStyleCnt="4" custScaleX="103014">
        <dgm:presLayoutVars>
          <dgm:bulletEnabled val="1"/>
        </dgm:presLayoutVars>
      </dgm:prSet>
      <dgm:spPr/>
      <dgm:t>
        <a:bodyPr/>
        <a:lstStyle/>
        <a:p>
          <a:endParaRPr lang="en-US"/>
        </a:p>
      </dgm:t>
    </dgm:pt>
    <dgm:pt modelId="{FF6A2032-6E28-48CA-A7F7-23EC3ADC8052}" type="pres">
      <dgm:prSet presAssocID="{4C96F77C-2B1F-41B5-9413-DF3E2C2C3A34}" presName="sibTrans" presStyleCnt="0"/>
      <dgm:spPr/>
    </dgm:pt>
    <dgm:pt modelId="{96C6E62F-8CB6-4920-B155-D91D105C59E2}" type="pres">
      <dgm:prSet presAssocID="{882FE6C4-B4F9-44AD-8A96-0B5E5F690A1E}" presName="node" presStyleLbl="node1" presStyleIdx="2" presStyleCnt="4" custScaleX="114192" custScaleY="92871" custLinFactNeighborX="-11446" custLinFactNeighborY="-2823">
        <dgm:presLayoutVars>
          <dgm:bulletEnabled val="1"/>
        </dgm:presLayoutVars>
      </dgm:prSet>
      <dgm:spPr/>
      <dgm:t>
        <a:bodyPr/>
        <a:lstStyle/>
        <a:p>
          <a:endParaRPr lang="en-US"/>
        </a:p>
      </dgm:t>
    </dgm:pt>
    <dgm:pt modelId="{7CF45E7B-B337-45EA-A07D-838048CBC5AF}" type="pres">
      <dgm:prSet presAssocID="{D022AD2A-DF85-4366-B9E9-E3AFFD7B3FA5}" presName="sibTrans" presStyleCnt="0"/>
      <dgm:spPr/>
    </dgm:pt>
    <dgm:pt modelId="{9C40BAEE-46BC-4161-BECA-DBADB79586F9}" type="pres">
      <dgm:prSet presAssocID="{BD108E39-7CEC-411B-BB19-4E8634B6CBB6}" presName="node" presStyleLbl="node1" presStyleIdx="3" presStyleCnt="4" custScaleX="102657" custScaleY="97395" custLinFactNeighborX="607" custLinFactNeighborY="-2823">
        <dgm:presLayoutVars>
          <dgm:bulletEnabled val="1"/>
        </dgm:presLayoutVars>
      </dgm:prSet>
      <dgm:spPr/>
      <dgm:t>
        <a:bodyPr/>
        <a:lstStyle/>
        <a:p>
          <a:endParaRPr lang="en-US"/>
        </a:p>
      </dgm:t>
    </dgm:pt>
  </dgm:ptLst>
  <dgm:cxnLst>
    <dgm:cxn modelId="{FA705E38-4554-47DA-86F0-51C96416C468}" srcId="{22D2135D-4D41-411A-95AC-34DFE75839B8}" destId="{C885A1FB-F19C-4A7E-8FAB-F1816CAE5A7A}" srcOrd="1" destOrd="0" parTransId="{713614B3-3875-4E61-8858-B55468CB0CD5}" sibTransId="{4C96F77C-2B1F-41B5-9413-DF3E2C2C3A34}"/>
    <dgm:cxn modelId="{B24D0B7F-730C-457D-BC3D-9E794E6C9C85}" type="presOf" srcId="{C885A1FB-F19C-4A7E-8FAB-F1816CAE5A7A}" destId="{D67E6864-C068-4236-B8CC-3F5571D3F4A6}" srcOrd="0" destOrd="0" presId="urn:microsoft.com/office/officeart/2005/8/layout/default"/>
    <dgm:cxn modelId="{07C9A037-B5C5-4A43-B791-F6F88111D202}" srcId="{22D2135D-4D41-411A-95AC-34DFE75839B8}" destId="{BD108E39-7CEC-411B-BB19-4E8634B6CBB6}" srcOrd="3" destOrd="0" parTransId="{0E9C1F5E-D155-43F9-AF93-C10621E009DC}" sibTransId="{F9BB9087-6FE3-4E78-A823-D4E57543989A}"/>
    <dgm:cxn modelId="{9D32F399-DA9D-4694-AC04-2B9D71A3A140}" srcId="{22D2135D-4D41-411A-95AC-34DFE75839B8}" destId="{882FE6C4-B4F9-44AD-8A96-0B5E5F690A1E}" srcOrd="2" destOrd="0" parTransId="{24934F50-FC04-4155-905C-1B4B737596AF}" sibTransId="{D022AD2A-DF85-4366-B9E9-E3AFFD7B3FA5}"/>
    <dgm:cxn modelId="{C6BD3A92-370B-475B-B609-B883DEE2EC8D}" type="presOf" srcId="{BD108E39-7CEC-411B-BB19-4E8634B6CBB6}" destId="{9C40BAEE-46BC-4161-BECA-DBADB79586F9}" srcOrd="0" destOrd="0" presId="urn:microsoft.com/office/officeart/2005/8/layout/default"/>
    <dgm:cxn modelId="{0D449771-E6B6-4580-AB98-2043CEBE555B}" srcId="{22D2135D-4D41-411A-95AC-34DFE75839B8}" destId="{FC48778C-D0AE-49AD-9A33-554D4B4BE50A}" srcOrd="0" destOrd="0" parTransId="{EC36A4F8-0448-4C25-A552-7D40DE97A847}" sibTransId="{1380EB79-5CDF-492A-BF5C-73BFEE2FF8B4}"/>
    <dgm:cxn modelId="{2A2CB4DC-CAC0-4144-8DD7-BAEBE3FEA1EF}" type="presOf" srcId="{22D2135D-4D41-411A-95AC-34DFE75839B8}" destId="{7FBDA888-033A-481B-8380-92CB3CB1DBB7}" srcOrd="0" destOrd="0" presId="urn:microsoft.com/office/officeart/2005/8/layout/default"/>
    <dgm:cxn modelId="{F7E0C29E-B75F-4039-89F7-B75309E06677}" type="presOf" srcId="{FC48778C-D0AE-49AD-9A33-554D4B4BE50A}" destId="{2D78F633-C979-4B74-A40E-7565B6652CFA}" srcOrd="0" destOrd="0" presId="urn:microsoft.com/office/officeart/2005/8/layout/default"/>
    <dgm:cxn modelId="{A55EE482-C77E-40E4-BB90-C3EF26482EDF}" type="presOf" srcId="{882FE6C4-B4F9-44AD-8A96-0B5E5F690A1E}" destId="{96C6E62F-8CB6-4920-B155-D91D105C59E2}" srcOrd="0" destOrd="0" presId="urn:microsoft.com/office/officeart/2005/8/layout/default"/>
    <dgm:cxn modelId="{9BE3C11F-5382-4ACE-B89D-22BB340BDE98}" type="presParOf" srcId="{7FBDA888-033A-481B-8380-92CB3CB1DBB7}" destId="{2D78F633-C979-4B74-A40E-7565B6652CFA}" srcOrd="0" destOrd="0" presId="urn:microsoft.com/office/officeart/2005/8/layout/default"/>
    <dgm:cxn modelId="{FB583063-EB5C-44EF-818F-61AB37BC5AFC}" type="presParOf" srcId="{7FBDA888-033A-481B-8380-92CB3CB1DBB7}" destId="{C0F95C54-F6E7-4F7E-8577-613E4C4E12AE}" srcOrd="1" destOrd="0" presId="urn:microsoft.com/office/officeart/2005/8/layout/default"/>
    <dgm:cxn modelId="{BF3FF450-56EE-4F9E-95EE-71F0B43FBF53}" type="presParOf" srcId="{7FBDA888-033A-481B-8380-92CB3CB1DBB7}" destId="{D67E6864-C068-4236-B8CC-3F5571D3F4A6}" srcOrd="2" destOrd="0" presId="urn:microsoft.com/office/officeart/2005/8/layout/default"/>
    <dgm:cxn modelId="{C1C90353-E2C3-4BB8-85FA-68A905985864}" type="presParOf" srcId="{7FBDA888-033A-481B-8380-92CB3CB1DBB7}" destId="{FF6A2032-6E28-48CA-A7F7-23EC3ADC8052}" srcOrd="3" destOrd="0" presId="urn:microsoft.com/office/officeart/2005/8/layout/default"/>
    <dgm:cxn modelId="{143F5EE2-6ECB-4C46-A4D4-00C109AD6994}" type="presParOf" srcId="{7FBDA888-033A-481B-8380-92CB3CB1DBB7}" destId="{96C6E62F-8CB6-4920-B155-D91D105C59E2}" srcOrd="4" destOrd="0" presId="urn:microsoft.com/office/officeart/2005/8/layout/default"/>
    <dgm:cxn modelId="{434C151C-6B46-4C01-886C-68F1F7EC1A08}" type="presParOf" srcId="{7FBDA888-033A-481B-8380-92CB3CB1DBB7}" destId="{7CF45E7B-B337-45EA-A07D-838048CBC5AF}" srcOrd="5" destOrd="0" presId="urn:microsoft.com/office/officeart/2005/8/layout/default"/>
    <dgm:cxn modelId="{80B30848-4AE1-4841-B74F-FB844827B3E1}" type="presParOf" srcId="{7FBDA888-033A-481B-8380-92CB3CB1DBB7}" destId="{9C40BAEE-46BC-4161-BECA-DBADB79586F9}" srcOrd="6"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2C9CEA-D118-4BE4-A32D-2AE6449515DF}" type="doc">
      <dgm:prSet loTypeId="urn:microsoft.com/office/officeart/2005/8/layout/hProcess9" loCatId="process" qsTypeId="urn:microsoft.com/office/officeart/2005/8/quickstyle/simple1" qsCatId="simple" csTypeId="urn:microsoft.com/office/officeart/2005/8/colors/accent1_2" csCatId="accent1" phldr="1"/>
      <dgm:spPr/>
    </dgm:pt>
    <dgm:pt modelId="{F403C340-6337-4DE4-B4C1-38B1DBEE8FA5}">
      <dgm:prSet phldrT="[Text]" custT="1"/>
      <dgm:spPr/>
      <dgm:t>
        <a:bodyPr/>
        <a:lstStyle/>
        <a:p>
          <a:r>
            <a:rPr lang="en-US" sz="2000" dirty="0" smtClean="0">
              <a:solidFill>
                <a:schemeClr val="tx1"/>
              </a:solidFill>
              <a:latin typeface="Tahoma" pitchFamily="34" charset="0"/>
              <a:ea typeface="Tahoma" pitchFamily="34" charset="0"/>
              <a:cs typeface="Tahoma" pitchFamily="34" charset="0"/>
            </a:rPr>
            <a:t>Student Growth Meets Expectations</a:t>
          </a:r>
          <a:endParaRPr lang="en-US" sz="2000" dirty="0">
            <a:solidFill>
              <a:schemeClr val="tx1"/>
            </a:solidFill>
            <a:latin typeface="Tahoma" pitchFamily="34" charset="0"/>
            <a:ea typeface="Tahoma" pitchFamily="34" charset="0"/>
            <a:cs typeface="Tahoma" pitchFamily="34" charset="0"/>
          </a:endParaRPr>
        </a:p>
      </dgm:t>
    </dgm:pt>
    <dgm:pt modelId="{F701E5E7-97C3-4494-B402-5038468C4237}" type="parTrans" cxnId="{92B0460F-DA60-465B-BE25-67DD52893CF1}">
      <dgm:prSet/>
      <dgm:spPr/>
      <dgm:t>
        <a:bodyPr/>
        <a:lstStyle/>
        <a:p>
          <a:endParaRPr lang="en-US"/>
        </a:p>
      </dgm:t>
    </dgm:pt>
    <dgm:pt modelId="{D96DB506-F76B-4293-8CE6-FFEB3EA85A67}" type="sibTrans" cxnId="{92B0460F-DA60-465B-BE25-67DD52893CF1}">
      <dgm:prSet/>
      <dgm:spPr/>
      <dgm:t>
        <a:bodyPr/>
        <a:lstStyle/>
        <a:p>
          <a:endParaRPr lang="en-US"/>
        </a:p>
      </dgm:t>
    </dgm:pt>
    <dgm:pt modelId="{F93880F1-66F5-44AE-9F22-A305118EA29A}">
      <dgm:prSet phldrT="[Text]"/>
      <dgm:spPr/>
      <dgm:t>
        <a:bodyPr/>
        <a:lstStyle/>
        <a:p>
          <a:r>
            <a:rPr lang="en-US" dirty="0" smtClean="0">
              <a:solidFill>
                <a:schemeClr val="tx1"/>
              </a:solidFill>
              <a:latin typeface="Tahoma" pitchFamily="34" charset="0"/>
              <a:ea typeface="Tahoma" pitchFamily="34" charset="0"/>
              <a:cs typeface="Tahoma" pitchFamily="34" charset="0"/>
            </a:rPr>
            <a:t>Proficient or Higher on All Standards</a:t>
          </a:r>
          <a:endParaRPr lang="en-US" dirty="0">
            <a:solidFill>
              <a:schemeClr val="tx1"/>
            </a:solidFill>
            <a:latin typeface="Tahoma" pitchFamily="34" charset="0"/>
            <a:ea typeface="Tahoma" pitchFamily="34" charset="0"/>
            <a:cs typeface="Tahoma" pitchFamily="34" charset="0"/>
          </a:endParaRPr>
        </a:p>
      </dgm:t>
    </dgm:pt>
    <dgm:pt modelId="{46414E78-6E47-4DE3-8603-F412A7DCAB38}" type="parTrans" cxnId="{AA002B0F-27FB-4DB4-B3C2-92A564AA9844}">
      <dgm:prSet/>
      <dgm:spPr/>
      <dgm:t>
        <a:bodyPr/>
        <a:lstStyle/>
        <a:p>
          <a:endParaRPr lang="en-US"/>
        </a:p>
      </dgm:t>
    </dgm:pt>
    <dgm:pt modelId="{4205B479-117A-4F3F-B22A-196EDBE29DBC}" type="sibTrans" cxnId="{AA002B0F-27FB-4DB4-B3C2-92A564AA9844}">
      <dgm:prSet/>
      <dgm:spPr/>
      <dgm:t>
        <a:bodyPr/>
        <a:lstStyle/>
        <a:p>
          <a:endParaRPr lang="en-US"/>
        </a:p>
      </dgm:t>
    </dgm:pt>
    <dgm:pt modelId="{DFE0994C-D282-462E-A498-1EAB4BB9CBF9}">
      <dgm:prSet phldrT="[Text]" custT="1"/>
      <dgm:spPr>
        <a:solidFill>
          <a:schemeClr val="accent6"/>
        </a:solidFill>
      </dgm:spPr>
      <dgm:t>
        <a:bodyPr/>
        <a:lstStyle/>
        <a:p>
          <a:r>
            <a:rPr lang="en-US" sz="2400" dirty="0" smtClean="0">
              <a:latin typeface="Tahoma" pitchFamily="34" charset="0"/>
              <a:ea typeface="Tahoma" pitchFamily="34" charset="0"/>
              <a:cs typeface="Tahoma" pitchFamily="34" charset="0"/>
            </a:rPr>
            <a:t>Effective Teacher</a:t>
          </a:r>
          <a:endParaRPr lang="en-US" sz="2400" dirty="0">
            <a:latin typeface="Tahoma" pitchFamily="34" charset="0"/>
            <a:ea typeface="Tahoma" pitchFamily="34" charset="0"/>
            <a:cs typeface="Tahoma" pitchFamily="34" charset="0"/>
          </a:endParaRPr>
        </a:p>
      </dgm:t>
    </dgm:pt>
    <dgm:pt modelId="{22154EC7-333A-420A-BB56-E9EF984E325E}" type="parTrans" cxnId="{9A8EF390-BF2A-4328-ACD0-BF6935851EB6}">
      <dgm:prSet/>
      <dgm:spPr/>
      <dgm:t>
        <a:bodyPr/>
        <a:lstStyle/>
        <a:p>
          <a:endParaRPr lang="en-US"/>
        </a:p>
      </dgm:t>
    </dgm:pt>
    <dgm:pt modelId="{8A4D1D34-0F8D-486B-8C0E-ADA213F876FB}" type="sibTrans" cxnId="{9A8EF390-BF2A-4328-ACD0-BF6935851EB6}">
      <dgm:prSet/>
      <dgm:spPr/>
      <dgm:t>
        <a:bodyPr/>
        <a:lstStyle/>
        <a:p>
          <a:endParaRPr lang="en-US"/>
        </a:p>
      </dgm:t>
    </dgm:pt>
    <dgm:pt modelId="{C6550224-4910-4D77-BEF6-8D0843E59D41}" type="pres">
      <dgm:prSet presAssocID="{612C9CEA-D118-4BE4-A32D-2AE6449515DF}" presName="CompostProcess" presStyleCnt="0">
        <dgm:presLayoutVars>
          <dgm:dir/>
          <dgm:resizeHandles val="exact"/>
        </dgm:presLayoutVars>
      </dgm:prSet>
      <dgm:spPr/>
    </dgm:pt>
    <dgm:pt modelId="{5A4714EF-1D08-47C8-9A8B-56813CBFBE85}" type="pres">
      <dgm:prSet presAssocID="{612C9CEA-D118-4BE4-A32D-2AE6449515DF}" presName="arrow" presStyleLbl="bgShp" presStyleIdx="0" presStyleCnt="1" custScaleX="117647"/>
      <dgm:spPr>
        <a:solidFill>
          <a:srgbClr val="002060"/>
        </a:solidFill>
      </dgm:spPr>
    </dgm:pt>
    <dgm:pt modelId="{260357CA-F134-42CE-805E-EC7448D55786}" type="pres">
      <dgm:prSet presAssocID="{612C9CEA-D118-4BE4-A32D-2AE6449515DF}" presName="linearProcess" presStyleCnt="0"/>
      <dgm:spPr/>
    </dgm:pt>
    <dgm:pt modelId="{2CD206FF-BD09-4013-9CB3-03DD224495F8}" type="pres">
      <dgm:prSet presAssocID="{F403C340-6337-4DE4-B4C1-38B1DBEE8FA5}" presName="textNode" presStyleLbl="node1" presStyleIdx="0" presStyleCnt="3">
        <dgm:presLayoutVars>
          <dgm:bulletEnabled val="1"/>
        </dgm:presLayoutVars>
      </dgm:prSet>
      <dgm:spPr/>
      <dgm:t>
        <a:bodyPr/>
        <a:lstStyle/>
        <a:p>
          <a:endParaRPr lang="en-US"/>
        </a:p>
      </dgm:t>
    </dgm:pt>
    <dgm:pt modelId="{B67DAA4A-0495-4BC3-9F79-49864B8E2294}" type="pres">
      <dgm:prSet presAssocID="{D96DB506-F76B-4293-8CE6-FFEB3EA85A67}" presName="sibTrans" presStyleCnt="0"/>
      <dgm:spPr/>
    </dgm:pt>
    <dgm:pt modelId="{099D2597-EB78-49B8-932E-942CA8EDC4BA}" type="pres">
      <dgm:prSet presAssocID="{F93880F1-66F5-44AE-9F22-A305118EA29A}" presName="textNode" presStyleLbl="node1" presStyleIdx="1" presStyleCnt="3">
        <dgm:presLayoutVars>
          <dgm:bulletEnabled val="1"/>
        </dgm:presLayoutVars>
      </dgm:prSet>
      <dgm:spPr/>
      <dgm:t>
        <a:bodyPr/>
        <a:lstStyle/>
        <a:p>
          <a:endParaRPr lang="en-US"/>
        </a:p>
      </dgm:t>
    </dgm:pt>
    <dgm:pt modelId="{CE24E3AB-C2AD-4581-9689-0AF5A7C40C80}" type="pres">
      <dgm:prSet presAssocID="{4205B479-117A-4F3F-B22A-196EDBE29DBC}" presName="sibTrans" presStyleCnt="0"/>
      <dgm:spPr/>
    </dgm:pt>
    <dgm:pt modelId="{D6CE364A-4E39-42B6-91E6-B1DC375FF458}" type="pres">
      <dgm:prSet presAssocID="{DFE0994C-D282-462E-A498-1EAB4BB9CBF9}" presName="textNode" presStyleLbl="node1" presStyleIdx="2" presStyleCnt="3">
        <dgm:presLayoutVars>
          <dgm:bulletEnabled val="1"/>
        </dgm:presLayoutVars>
      </dgm:prSet>
      <dgm:spPr/>
      <dgm:t>
        <a:bodyPr/>
        <a:lstStyle/>
        <a:p>
          <a:endParaRPr lang="en-US"/>
        </a:p>
      </dgm:t>
    </dgm:pt>
  </dgm:ptLst>
  <dgm:cxnLst>
    <dgm:cxn modelId="{92B0460F-DA60-465B-BE25-67DD52893CF1}" srcId="{612C9CEA-D118-4BE4-A32D-2AE6449515DF}" destId="{F403C340-6337-4DE4-B4C1-38B1DBEE8FA5}" srcOrd="0" destOrd="0" parTransId="{F701E5E7-97C3-4494-B402-5038468C4237}" sibTransId="{D96DB506-F76B-4293-8CE6-FFEB3EA85A67}"/>
    <dgm:cxn modelId="{1C3B897B-3947-463C-BD0A-B446252C56EE}" type="presOf" srcId="{DFE0994C-D282-462E-A498-1EAB4BB9CBF9}" destId="{D6CE364A-4E39-42B6-91E6-B1DC375FF458}" srcOrd="0" destOrd="0" presId="urn:microsoft.com/office/officeart/2005/8/layout/hProcess9"/>
    <dgm:cxn modelId="{879EE97F-E76C-4AE0-8621-154D3124F6E3}" type="presOf" srcId="{F403C340-6337-4DE4-B4C1-38B1DBEE8FA5}" destId="{2CD206FF-BD09-4013-9CB3-03DD224495F8}" srcOrd="0" destOrd="0" presId="urn:microsoft.com/office/officeart/2005/8/layout/hProcess9"/>
    <dgm:cxn modelId="{9A8EF390-BF2A-4328-ACD0-BF6935851EB6}" srcId="{612C9CEA-D118-4BE4-A32D-2AE6449515DF}" destId="{DFE0994C-D282-462E-A498-1EAB4BB9CBF9}" srcOrd="2" destOrd="0" parTransId="{22154EC7-333A-420A-BB56-E9EF984E325E}" sibTransId="{8A4D1D34-0F8D-486B-8C0E-ADA213F876FB}"/>
    <dgm:cxn modelId="{120865D4-4B32-4759-8954-97640ECD17BC}" type="presOf" srcId="{F93880F1-66F5-44AE-9F22-A305118EA29A}" destId="{099D2597-EB78-49B8-932E-942CA8EDC4BA}" srcOrd="0" destOrd="0" presId="urn:microsoft.com/office/officeart/2005/8/layout/hProcess9"/>
    <dgm:cxn modelId="{AA002B0F-27FB-4DB4-B3C2-92A564AA9844}" srcId="{612C9CEA-D118-4BE4-A32D-2AE6449515DF}" destId="{F93880F1-66F5-44AE-9F22-A305118EA29A}" srcOrd="1" destOrd="0" parTransId="{46414E78-6E47-4DE3-8603-F412A7DCAB38}" sibTransId="{4205B479-117A-4F3F-B22A-196EDBE29DBC}"/>
    <dgm:cxn modelId="{C68C24CF-09BB-4A7B-85AE-FF0D1B82A500}" type="presOf" srcId="{612C9CEA-D118-4BE4-A32D-2AE6449515DF}" destId="{C6550224-4910-4D77-BEF6-8D0843E59D41}" srcOrd="0" destOrd="0" presId="urn:microsoft.com/office/officeart/2005/8/layout/hProcess9"/>
    <dgm:cxn modelId="{113E2D9A-4EE4-42B1-98A3-DB2C2F50F145}" type="presParOf" srcId="{C6550224-4910-4D77-BEF6-8D0843E59D41}" destId="{5A4714EF-1D08-47C8-9A8B-56813CBFBE85}" srcOrd="0" destOrd="0" presId="urn:microsoft.com/office/officeart/2005/8/layout/hProcess9"/>
    <dgm:cxn modelId="{430667CA-5A5B-44E6-9E22-9BFD878F602D}" type="presParOf" srcId="{C6550224-4910-4D77-BEF6-8D0843E59D41}" destId="{260357CA-F134-42CE-805E-EC7448D55786}" srcOrd="1" destOrd="0" presId="urn:microsoft.com/office/officeart/2005/8/layout/hProcess9"/>
    <dgm:cxn modelId="{546DE474-999B-43F1-868F-09FB83DE41DC}" type="presParOf" srcId="{260357CA-F134-42CE-805E-EC7448D55786}" destId="{2CD206FF-BD09-4013-9CB3-03DD224495F8}" srcOrd="0" destOrd="0" presId="urn:microsoft.com/office/officeart/2005/8/layout/hProcess9"/>
    <dgm:cxn modelId="{92B1108F-FA9A-4843-8636-B52810549EC9}" type="presParOf" srcId="{260357CA-F134-42CE-805E-EC7448D55786}" destId="{B67DAA4A-0495-4BC3-9F79-49864B8E2294}" srcOrd="1" destOrd="0" presId="urn:microsoft.com/office/officeart/2005/8/layout/hProcess9"/>
    <dgm:cxn modelId="{E3C6CE5D-428C-4FB0-90DD-5B834203FE4E}" type="presParOf" srcId="{260357CA-F134-42CE-805E-EC7448D55786}" destId="{099D2597-EB78-49B8-932E-942CA8EDC4BA}" srcOrd="2" destOrd="0" presId="urn:microsoft.com/office/officeart/2005/8/layout/hProcess9"/>
    <dgm:cxn modelId="{81C29747-7A34-4E95-8169-BAF515EB89B2}" type="presParOf" srcId="{260357CA-F134-42CE-805E-EC7448D55786}" destId="{CE24E3AB-C2AD-4581-9689-0AF5A7C40C80}" srcOrd="3" destOrd="0" presId="urn:microsoft.com/office/officeart/2005/8/layout/hProcess9"/>
    <dgm:cxn modelId="{DDD74FB5-C72E-4C12-BB91-3FB4971175D6}" type="presParOf" srcId="{260357CA-F134-42CE-805E-EC7448D55786}" destId="{D6CE364A-4E39-42B6-91E6-B1DC375FF458}" srcOrd="4"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12C9CEA-D118-4BE4-A32D-2AE6449515DF}" type="doc">
      <dgm:prSet loTypeId="urn:microsoft.com/office/officeart/2005/8/layout/hProcess9" loCatId="process" qsTypeId="urn:microsoft.com/office/officeart/2005/8/quickstyle/simple1" qsCatId="simple" csTypeId="urn:microsoft.com/office/officeart/2005/8/colors/accent1_2" csCatId="accent1" phldr="1"/>
      <dgm:spPr/>
    </dgm:pt>
    <dgm:pt modelId="{F403C340-6337-4DE4-B4C1-38B1DBEE8FA5}">
      <dgm:prSet phldrT="[Text]"/>
      <dgm:spPr/>
      <dgm:t>
        <a:bodyPr/>
        <a:lstStyle/>
        <a:p>
          <a:r>
            <a:rPr lang="en-US" dirty="0" smtClean="0">
              <a:solidFill>
                <a:schemeClr val="tx1"/>
              </a:solidFill>
              <a:latin typeface="Tahoma" pitchFamily="34" charset="0"/>
              <a:ea typeface="Tahoma" pitchFamily="34" charset="0"/>
              <a:cs typeface="Tahoma" pitchFamily="34" charset="0"/>
            </a:rPr>
            <a:t>Student Growth Exceeds Expected Growth</a:t>
          </a:r>
          <a:endParaRPr lang="en-US" dirty="0">
            <a:solidFill>
              <a:schemeClr val="tx1"/>
            </a:solidFill>
            <a:latin typeface="Tahoma" pitchFamily="34" charset="0"/>
            <a:ea typeface="Tahoma" pitchFamily="34" charset="0"/>
            <a:cs typeface="Tahoma" pitchFamily="34" charset="0"/>
          </a:endParaRPr>
        </a:p>
      </dgm:t>
    </dgm:pt>
    <dgm:pt modelId="{F701E5E7-97C3-4494-B402-5038468C4237}" type="parTrans" cxnId="{92B0460F-DA60-465B-BE25-67DD52893CF1}">
      <dgm:prSet/>
      <dgm:spPr/>
      <dgm:t>
        <a:bodyPr/>
        <a:lstStyle/>
        <a:p>
          <a:endParaRPr lang="en-US"/>
        </a:p>
      </dgm:t>
    </dgm:pt>
    <dgm:pt modelId="{D96DB506-F76B-4293-8CE6-FFEB3EA85A67}" type="sibTrans" cxnId="{92B0460F-DA60-465B-BE25-67DD52893CF1}">
      <dgm:prSet/>
      <dgm:spPr/>
      <dgm:t>
        <a:bodyPr/>
        <a:lstStyle/>
        <a:p>
          <a:endParaRPr lang="en-US"/>
        </a:p>
      </dgm:t>
    </dgm:pt>
    <dgm:pt modelId="{F93880F1-66F5-44AE-9F22-A305118EA29A}">
      <dgm:prSet phldrT="[Text]"/>
      <dgm:spPr/>
      <dgm:t>
        <a:bodyPr/>
        <a:lstStyle/>
        <a:p>
          <a:r>
            <a:rPr lang="en-US" dirty="0" smtClean="0">
              <a:solidFill>
                <a:schemeClr val="tx1"/>
              </a:solidFill>
              <a:latin typeface="Tahoma" pitchFamily="34" charset="0"/>
              <a:ea typeface="Tahoma" pitchFamily="34" charset="0"/>
              <a:cs typeface="Tahoma" pitchFamily="34" charset="0"/>
            </a:rPr>
            <a:t>Accomplished or Higher on All Standards</a:t>
          </a:r>
          <a:endParaRPr lang="en-US" dirty="0">
            <a:solidFill>
              <a:schemeClr val="tx1"/>
            </a:solidFill>
            <a:latin typeface="Tahoma" pitchFamily="34" charset="0"/>
            <a:ea typeface="Tahoma" pitchFamily="34" charset="0"/>
            <a:cs typeface="Tahoma" pitchFamily="34" charset="0"/>
          </a:endParaRPr>
        </a:p>
      </dgm:t>
    </dgm:pt>
    <dgm:pt modelId="{46414E78-6E47-4DE3-8603-F412A7DCAB38}" type="parTrans" cxnId="{AA002B0F-27FB-4DB4-B3C2-92A564AA9844}">
      <dgm:prSet/>
      <dgm:spPr/>
      <dgm:t>
        <a:bodyPr/>
        <a:lstStyle/>
        <a:p>
          <a:endParaRPr lang="en-US"/>
        </a:p>
      </dgm:t>
    </dgm:pt>
    <dgm:pt modelId="{4205B479-117A-4F3F-B22A-196EDBE29DBC}" type="sibTrans" cxnId="{AA002B0F-27FB-4DB4-B3C2-92A564AA9844}">
      <dgm:prSet/>
      <dgm:spPr/>
      <dgm:t>
        <a:bodyPr/>
        <a:lstStyle/>
        <a:p>
          <a:endParaRPr lang="en-US"/>
        </a:p>
      </dgm:t>
    </dgm:pt>
    <dgm:pt modelId="{DFE0994C-D282-462E-A498-1EAB4BB9CBF9}">
      <dgm:prSet phldrT="[Text]" custT="1"/>
      <dgm:spPr>
        <a:solidFill>
          <a:schemeClr val="accent6"/>
        </a:solidFill>
      </dgm:spPr>
      <dgm:t>
        <a:bodyPr/>
        <a:lstStyle/>
        <a:p>
          <a:r>
            <a:rPr lang="en-US" sz="2400" dirty="0" smtClean="0">
              <a:latin typeface="Tahoma" pitchFamily="34" charset="0"/>
              <a:ea typeface="Tahoma" pitchFamily="34" charset="0"/>
              <a:cs typeface="Tahoma" pitchFamily="34" charset="0"/>
            </a:rPr>
            <a:t>Highly Effective Teacher</a:t>
          </a:r>
          <a:endParaRPr lang="en-US" sz="2400" dirty="0">
            <a:latin typeface="Tahoma" pitchFamily="34" charset="0"/>
            <a:ea typeface="Tahoma" pitchFamily="34" charset="0"/>
            <a:cs typeface="Tahoma" pitchFamily="34" charset="0"/>
          </a:endParaRPr>
        </a:p>
      </dgm:t>
    </dgm:pt>
    <dgm:pt modelId="{22154EC7-333A-420A-BB56-E9EF984E325E}" type="parTrans" cxnId="{9A8EF390-BF2A-4328-ACD0-BF6935851EB6}">
      <dgm:prSet/>
      <dgm:spPr/>
      <dgm:t>
        <a:bodyPr/>
        <a:lstStyle/>
        <a:p>
          <a:endParaRPr lang="en-US"/>
        </a:p>
      </dgm:t>
    </dgm:pt>
    <dgm:pt modelId="{8A4D1D34-0F8D-486B-8C0E-ADA213F876FB}" type="sibTrans" cxnId="{9A8EF390-BF2A-4328-ACD0-BF6935851EB6}">
      <dgm:prSet/>
      <dgm:spPr/>
      <dgm:t>
        <a:bodyPr/>
        <a:lstStyle/>
        <a:p>
          <a:endParaRPr lang="en-US"/>
        </a:p>
      </dgm:t>
    </dgm:pt>
    <dgm:pt modelId="{C6550224-4910-4D77-BEF6-8D0843E59D41}" type="pres">
      <dgm:prSet presAssocID="{612C9CEA-D118-4BE4-A32D-2AE6449515DF}" presName="CompostProcess" presStyleCnt="0">
        <dgm:presLayoutVars>
          <dgm:dir/>
          <dgm:resizeHandles val="exact"/>
        </dgm:presLayoutVars>
      </dgm:prSet>
      <dgm:spPr/>
    </dgm:pt>
    <dgm:pt modelId="{5A4714EF-1D08-47C8-9A8B-56813CBFBE85}" type="pres">
      <dgm:prSet presAssocID="{612C9CEA-D118-4BE4-A32D-2AE6449515DF}" presName="arrow" presStyleLbl="bgShp" presStyleIdx="0" presStyleCnt="1" custScaleX="117647"/>
      <dgm:spPr>
        <a:solidFill>
          <a:srgbClr val="002060"/>
        </a:solidFill>
      </dgm:spPr>
    </dgm:pt>
    <dgm:pt modelId="{260357CA-F134-42CE-805E-EC7448D55786}" type="pres">
      <dgm:prSet presAssocID="{612C9CEA-D118-4BE4-A32D-2AE6449515DF}" presName="linearProcess" presStyleCnt="0"/>
      <dgm:spPr/>
    </dgm:pt>
    <dgm:pt modelId="{2CD206FF-BD09-4013-9CB3-03DD224495F8}" type="pres">
      <dgm:prSet presAssocID="{F403C340-6337-4DE4-B4C1-38B1DBEE8FA5}" presName="textNode" presStyleLbl="node1" presStyleIdx="0" presStyleCnt="3">
        <dgm:presLayoutVars>
          <dgm:bulletEnabled val="1"/>
        </dgm:presLayoutVars>
      </dgm:prSet>
      <dgm:spPr/>
      <dgm:t>
        <a:bodyPr/>
        <a:lstStyle/>
        <a:p>
          <a:endParaRPr lang="en-US"/>
        </a:p>
      </dgm:t>
    </dgm:pt>
    <dgm:pt modelId="{B67DAA4A-0495-4BC3-9F79-49864B8E2294}" type="pres">
      <dgm:prSet presAssocID="{D96DB506-F76B-4293-8CE6-FFEB3EA85A67}" presName="sibTrans" presStyleCnt="0"/>
      <dgm:spPr/>
    </dgm:pt>
    <dgm:pt modelId="{099D2597-EB78-49B8-932E-942CA8EDC4BA}" type="pres">
      <dgm:prSet presAssocID="{F93880F1-66F5-44AE-9F22-A305118EA29A}" presName="textNode" presStyleLbl="node1" presStyleIdx="1" presStyleCnt="3">
        <dgm:presLayoutVars>
          <dgm:bulletEnabled val="1"/>
        </dgm:presLayoutVars>
      </dgm:prSet>
      <dgm:spPr/>
      <dgm:t>
        <a:bodyPr/>
        <a:lstStyle/>
        <a:p>
          <a:endParaRPr lang="en-US"/>
        </a:p>
      </dgm:t>
    </dgm:pt>
    <dgm:pt modelId="{CE24E3AB-C2AD-4581-9689-0AF5A7C40C80}" type="pres">
      <dgm:prSet presAssocID="{4205B479-117A-4F3F-B22A-196EDBE29DBC}" presName="sibTrans" presStyleCnt="0"/>
      <dgm:spPr/>
    </dgm:pt>
    <dgm:pt modelId="{D6CE364A-4E39-42B6-91E6-B1DC375FF458}" type="pres">
      <dgm:prSet presAssocID="{DFE0994C-D282-462E-A498-1EAB4BB9CBF9}" presName="textNode" presStyleLbl="node1" presStyleIdx="2" presStyleCnt="3">
        <dgm:presLayoutVars>
          <dgm:bulletEnabled val="1"/>
        </dgm:presLayoutVars>
      </dgm:prSet>
      <dgm:spPr/>
      <dgm:t>
        <a:bodyPr/>
        <a:lstStyle/>
        <a:p>
          <a:endParaRPr lang="en-US"/>
        </a:p>
      </dgm:t>
    </dgm:pt>
  </dgm:ptLst>
  <dgm:cxnLst>
    <dgm:cxn modelId="{92B0460F-DA60-465B-BE25-67DD52893CF1}" srcId="{612C9CEA-D118-4BE4-A32D-2AE6449515DF}" destId="{F403C340-6337-4DE4-B4C1-38B1DBEE8FA5}" srcOrd="0" destOrd="0" parTransId="{F701E5E7-97C3-4494-B402-5038468C4237}" sibTransId="{D96DB506-F76B-4293-8CE6-FFEB3EA85A67}"/>
    <dgm:cxn modelId="{2412C1DE-4711-447E-8B88-3AA35C71297F}" type="presOf" srcId="{F403C340-6337-4DE4-B4C1-38B1DBEE8FA5}" destId="{2CD206FF-BD09-4013-9CB3-03DD224495F8}" srcOrd="0" destOrd="0" presId="urn:microsoft.com/office/officeart/2005/8/layout/hProcess9"/>
    <dgm:cxn modelId="{17C40EAF-4785-4044-BECE-ED0D6A08ADBB}" type="presOf" srcId="{DFE0994C-D282-462E-A498-1EAB4BB9CBF9}" destId="{D6CE364A-4E39-42B6-91E6-B1DC375FF458}" srcOrd="0" destOrd="0" presId="urn:microsoft.com/office/officeart/2005/8/layout/hProcess9"/>
    <dgm:cxn modelId="{DDE19B95-DE43-4F1B-983D-296FF045D72C}" type="presOf" srcId="{F93880F1-66F5-44AE-9F22-A305118EA29A}" destId="{099D2597-EB78-49B8-932E-942CA8EDC4BA}" srcOrd="0" destOrd="0" presId="urn:microsoft.com/office/officeart/2005/8/layout/hProcess9"/>
    <dgm:cxn modelId="{9A8EF390-BF2A-4328-ACD0-BF6935851EB6}" srcId="{612C9CEA-D118-4BE4-A32D-2AE6449515DF}" destId="{DFE0994C-D282-462E-A498-1EAB4BB9CBF9}" srcOrd="2" destOrd="0" parTransId="{22154EC7-333A-420A-BB56-E9EF984E325E}" sibTransId="{8A4D1D34-0F8D-486B-8C0E-ADA213F876FB}"/>
    <dgm:cxn modelId="{D1B904FF-BCF3-4E0A-AE87-A8247D9BDFCD}" type="presOf" srcId="{612C9CEA-D118-4BE4-A32D-2AE6449515DF}" destId="{C6550224-4910-4D77-BEF6-8D0843E59D41}" srcOrd="0" destOrd="0" presId="urn:microsoft.com/office/officeart/2005/8/layout/hProcess9"/>
    <dgm:cxn modelId="{AA002B0F-27FB-4DB4-B3C2-92A564AA9844}" srcId="{612C9CEA-D118-4BE4-A32D-2AE6449515DF}" destId="{F93880F1-66F5-44AE-9F22-A305118EA29A}" srcOrd="1" destOrd="0" parTransId="{46414E78-6E47-4DE3-8603-F412A7DCAB38}" sibTransId="{4205B479-117A-4F3F-B22A-196EDBE29DBC}"/>
    <dgm:cxn modelId="{4C609911-E609-4B2A-AC56-C72DED402121}" type="presParOf" srcId="{C6550224-4910-4D77-BEF6-8D0843E59D41}" destId="{5A4714EF-1D08-47C8-9A8B-56813CBFBE85}" srcOrd="0" destOrd="0" presId="urn:microsoft.com/office/officeart/2005/8/layout/hProcess9"/>
    <dgm:cxn modelId="{5F94E3F6-682D-4209-899E-AD38EBF4ABF0}" type="presParOf" srcId="{C6550224-4910-4D77-BEF6-8D0843E59D41}" destId="{260357CA-F134-42CE-805E-EC7448D55786}" srcOrd="1" destOrd="0" presId="urn:microsoft.com/office/officeart/2005/8/layout/hProcess9"/>
    <dgm:cxn modelId="{E8207423-F545-406E-9F32-C224510EFFC2}" type="presParOf" srcId="{260357CA-F134-42CE-805E-EC7448D55786}" destId="{2CD206FF-BD09-4013-9CB3-03DD224495F8}" srcOrd="0" destOrd="0" presId="urn:microsoft.com/office/officeart/2005/8/layout/hProcess9"/>
    <dgm:cxn modelId="{8BD0EEE5-69CD-4B58-B92B-C5FF6C3E5366}" type="presParOf" srcId="{260357CA-F134-42CE-805E-EC7448D55786}" destId="{B67DAA4A-0495-4BC3-9F79-49864B8E2294}" srcOrd="1" destOrd="0" presId="urn:microsoft.com/office/officeart/2005/8/layout/hProcess9"/>
    <dgm:cxn modelId="{04F837A4-DC82-4FD0-83CF-F7D77E2D60BF}" type="presParOf" srcId="{260357CA-F134-42CE-805E-EC7448D55786}" destId="{099D2597-EB78-49B8-932E-942CA8EDC4BA}" srcOrd="2" destOrd="0" presId="urn:microsoft.com/office/officeart/2005/8/layout/hProcess9"/>
    <dgm:cxn modelId="{08057F07-2616-4D46-8635-AE2CC7849926}" type="presParOf" srcId="{260357CA-F134-42CE-805E-EC7448D55786}" destId="{CE24E3AB-C2AD-4581-9689-0AF5A7C40C80}" srcOrd="3" destOrd="0" presId="urn:microsoft.com/office/officeart/2005/8/layout/hProcess9"/>
    <dgm:cxn modelId="{C824CCF3-C542-484E-ADD2-FD77B0D9E2EE}" type="presParOf" srcId="{260357CA-F134-42CE-805E-EC7448D55786}" destId="{D6CE364A-4E39-42B6-91E6-B1DC375FF458}" srcOrd="4" destOrd="0" presId="urn:microsoft.com/office/officeart/2005/8/layout/hProcess9"/>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D78F633-C979-4B74-A40E-7565B6652CFA}">
      <dsp:nvSpPr>
        <dsp:cNvPr id="0" name=""/>
        <dsp:cNvSpPr/>
      </dsp:nvSpPr>
      <dsp:spPr>
        <a:xfrm>
          <a:off x="0" y="59323"/>
          <a:ext cx="3915502" cy="204480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2060"/>
              </a:solidFill>
              <a:latin typeface="Times New Roman" pitchFamily="18" charset="0"/>
              <a:cs typeface="Times New Roman" pitchFamily="18" charset="0"/>
            </a:rPr>
            <a:t>Phase I </a:t>
          </a:r>
          <a:r>
            <a:rPr lang="en-US" sz="2400" kern="1200" dirty="0" smtClean="0">
              <a:solidFill>
                <a:srgbClr val="002060"/>
              </a:solidFill>
              <a:latin typeface="Times New Roman" pitchFamily="18" charset="0"/>
              <a:cs typeface="Times New Roman" pitchFamily="18" charset="0"/>
            </a:rPr>
            <a:t>(2008-2009)</a:t>
          </a:r>
        </a:p>
        <a:p>
          <a:pPr lvl="0" algn="ctr" defTabSz="1600200">
            <a:lnSpc>
              <a:spcPct val="90000"/>
            </a:lnSpc>
            <a:spcBef>
              <a:spcPct val="0"/>
            </a:spcBef>
            <a:spcAft>
              <a:spcPct val="35000"/>
            </a:spcAft>
          </a:pPr>
          <a:r>
            <a:rPr lang="en-US" sz="3600" kern="1200" dirty="0" smtClean="0">
              <a:solidFill>
                <a:srgbClr val="002060"/>
              </a:solidFill>
              <a:latin typeface="Times New Roman" pitchFamily="18" charset="0"/>
              <a:cs typeface="Times New Roman" pitchFamily="18" charset="0"/>
            </a:rPr>
            <a:t>13 LEAs</a:t>
          </a:r>
          <a:endParaRPr lang="en-US" sz="3600" kern="1200" dirty="0">
            <a:solidFill>
              <a:srgbClr val="002060"/>
            </a:solidFill>
            <a:latin typeface="Times New Roman" pitchFamily="18" charset="0"/>
            <a:cs typeface="Times New Roman" pitchFamily="18" charset="0"/>
          </a:endParaRPr>
        </a:p>
      </dsp:txBody>
      <dsp:txXfrm>
        <a:off x="0" y="59323"/>
        <a:ext cx="3915502" cy="2044809"/>
      </dsp:txXfrm>
    </dsp:sp>
    <dsp:sp modelId="{D67E6864-C068-4236-B8CC-3F5571D3F4A6}">
      <dsp:nvSpPr>
        <dsp:cNvPr id="0" name=""/>
        <dsp:cNvSpPr/>
      </dsp:nvSpPr>
      <dsp:spPr>
        <a:xfrm>
          <a:off x="4258985" y="59323"/>
          <a:ext cx="3510732" cy="204480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2060"/>
              </a:solidFill>
              <a:latin typeface="Times New Roman" pitchFamily="18" charset="0"/>
              <a:cs typeface="Times New Roman" pitchFamily="18" charset="0"/>
            </a:rPr>
            <a:t>Phase II </a:t>
          </a:r>
          <a:r>
            <a:rPr lang="en-US" sz="2400" kern="1200" dirty="0" smtClean="0">
              <a:solidFill>
                <a:srgbClr val="002060"/>
              </a:solidFill>
              <a:latin typeface="Times New Roman" pitchFamily="18" charset="0"/>
              <a:cs typeface="Times New Roman" pitchFamily="18" charset="0"/>
            </a:rPr>
            <a:t>(2009-2010)</a:t>
          </a:r>
        </a:p>
        <a:p>
          <a:pPr lvl="0" algn="ctr" defTabSz="1600200">
            <a:lnSpc>
              <a:spcPct val="90000"/>
            </a:lnSpc>
            <a:spcBef>
              <a:spcPct val="0"/>
            </a:spcBef>
            <a:spcAft>
              <a:spcPct val="35000"/>
            </a:spcAft>
          </a:pPr>
          <a:r>
            <a:rPr lang="en-US" sz="3600" kern="1200" dirty="0" smtClean="0">
              <a:solidFill>
                <a:srgbClr val="002060"/>
              </a:solidFill>
              <a:latin typeface="Times New Roman" pitchFamily="18" charset="0"/>
              <a:cs typeface="Times New Roman" pitchFamily="18" charset="0"/>
            </a:rPr>
            <a:t>39 LEAs</a:t>
          </a:r>
          <a:endParaRPr lang="en-US" sz="3600" kern="1200" dirty="0">
            <a:solidFill>
              <a:srgbClr val="002060"/>
            </a:solidFill>
            <a:latin typeface="Times New Roman" pitchFamily="18" charset="0"/>
            <a:cs typeface="Times New Roman" pitchFamily="18" charset="0"/>
          </a:endParaRPr>
        </a:p>
      </dsp:txBody>
      <dsp:txXfrm>
        <a:off x="4258985" y="59323"/>
        <a:ext cx="3510732" cy="2044809"/>
      </dsp:txXfrm>
    </dsp:sp>
    <dsp:sp modelId="{96C6E62F-8CB6-4920-B155-D91D105C59E2}">
      <dsp:nvSpPr>
        <dsp:cNvPr id="0" name=""/>
        <dsp:cNvSpPr/>
      </dsp:nvSpPr>
      <dsp:spPr>
        <a:xfrm>
          <a:off x="0" y="2433463"/>
          <a:ext cx="3891680" cy="18990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solidFill>
                <a:srgbClr val="002060"/>
              </a:solidFill>
              <a:latin typeface="Times New Roman" pitchFamily="18" charset="0"/>
              <a:cs typeface="Times New Roman" pitchFamily="18" charset="0"/>
            </a:rPr>
            <a:t>Phase III </a:t>
          </a:r>
          <a:r>
            <a:rPr lang="en-US" sz="2400" kern="1200" dirty="0" smtClean="0">
              <a:solidFill>
                <a:srgbClr val="002060"/>
              </a:solidFill>
              <a:latin typeface="Times New Roman" pitchFamily="18" charset="0"/>
              <a:cs typeface="Times New Roman" pitchFamily="18" charset="0"/>
            </a:rPr>
            <a:t>(2010-2011)</a:t>
          </a:r>
        </a:p>
        <a:p>
          <a:pPr lvl="0" algn="ctr" defTabSz="1600200">
            <a:lnSpc>
              <a:spcPct val="90000"/>
            </a:lnSpc>
            <a:spcBef>
              <a:spcPct val="0"/>
            </a:spcBef>
            <a:spcAft>
              <a:spcPct val="35000"/>
            </a:spcAft>
          </a:pPr>
          <a:r>
            <a:rPr lang="en-US" sz="3600" kern="1200" dirty="0" smtClean="0">
              <a:solidFill>
                <a:srgbClr val="002060"/>
              </a:solidFill>
              <a:latin typeface="Times New Roman" pitchFamily="18" charset="0"/>
              <a:cs typeface="Times New Roman" pitchFamily="18" charset="0"/>
            </a:rPr>
            <a:t>63 LEAs</a:t>
          </a:r>
          <a:endParaRPr lang="en-US" sz="3600" kern="1200" dirty="0">
            <a:solidFill>
              <a:srgbClr val="002060"/>
            </a:solidFill>
            <a:latin typeface="Times New Roman" pitchFamily="18" charset="0"/>
            <a:cs typeface="Times New Roman" pitchFamily="18" charset="0"/>
          </a:endParaRPr>
        </a:p>
      </dsp:txBody>
      <dsp:txXfrm>
        <a:off x="0" y="2433463"/>
        <a:ext cx="3891680" cy="1899034"/>
      </dsp:txXfrm>
    </dsp:sp>
    <dsp:sp modelId="{9C40BAEE-46BC-4161-BECA-DBADB79586F9}">
      <dsp:nvSpPr>
        <dsp:cNvPr id="0" name=""/>
        <dsp:cNvSpPr/>
      </dsp:nvSpPr>
      <dsp:spPr>
        <a:xfrm>
          <a:off x="4273833" y="2387209"/>
          <a:ext cx="3498566" cy="199154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en-US" sz="3800" kern="1200" dirty="0" smtClean="0">
              <a:solidFill>
                <a:srgbClr val="FF0000"/>
              </a:solidFill>
              <a:latin typeface="Times New Roman" pitchFamily="18" charset="0"/>
              <a:cs typeface="Times New Roman" pitchFamily="18" charset="0"/>
            </a:rPr>
            <a:t>2011</a:t>
          </a:r>
        </a:p>
        <a:p>
          <a:pPr lvl="0" algn="ctr" defTabSz="1689100">
            <a:lnSpc>
              <a:spcPct val="90000"/>
            </a:lnSpc>
            <a:spcBef>
              <a:spcPct val="0"/>
            </a:spcBef>
            <a:spcAft>
              <a:spcPct val="35000"/>
            </a:spcAft>
          </a:pPr>
          <a:r>
            <a:rPr lang="en-US" sz="3800" kern="1200" dirty="0" smtClean="0">
              <a:solidFill>
                <a:srgbClr val="FF0000"/>
              </a:solidFill>
              <a:latin typeface="Times New Roman" pitchFamily="18" charset="0"/>
              <a:cs typeface="Times New Roman" pitchFamily="18" charset="0"/>
            </a:rPr>
            <a:t>All LEAs and Schools in NC</a:t>
          </a:r>
          <a:endParaRPr lang="en-US" sz="3800" kern="1200" dirty="0">
            <a:solidFill>
              <a:srgbClr val="FF0000"/>
            </a:solidFill>
            <a:latin typeface="Times New Roman" pitchFamily="18" charset="0"/>
            <a:cs typeface="Times New Roman" pitchFamily="18" charset="0"/>
          </a:endParaRPr>
        </a:p>
      </dsp:txBody>
      <dsp:txXfrm>
        <a:off x="4273833" y="2387209"/>
        <a:ext cx="3498566" cy="199154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A4714EF-1D08-47C8-9A8B-56813CBFBE85}">
      <dsp:nvSpPr>
        <dsp:cNvPr id="0" name=""/>
        <dsp:cNvSpPr/>
      </dsp:nvSpPr>
      <dsp:spPr>
        <a:xfrm>
          <a:off x="1" y="0"/>
          <a:ext cx="7391396" cy="2590800"/>
        </a:xfrm>
        <a:prstGeom prst="rightArrow">
          <a:avLst/>
        </a:prstGeom>
        <a:solidFill>
          <a:srgbClr val="002060"/>
        </a:solidFill>
        <a:ln>
          <a:noFill/>
        </a:ln>
        <a:effectLst/>
      </dsp:spPr>
      <dsp:style>
        <a:lnRef idx="0">
          <a:scrgbClr r="0" g="0" b="0"/>
        </a:lnRef>
        <a:fillRef idx="1">
          <a:scrgbClr r="0" g="0" b="0"/>
        </a:fillRef>
        <a:effectRef idx="0">
          <a:scrgbClr r="0" g="0" b="0"/>
        </a:effectRef>
        <a:fontRef idx="minor"/>
      </dsp:style>
    </dsp:sp>
    <dsp:sp modelId="{2CD206FF-BD09-4013-9CB3-03DD224495F8}">
      <dsp:nvSpPr>
        <dsp:cNvPr id="0" name=""/>
        <dsp:cNvSpPr/>
      </dsp:nvSpPr>
      <dsp:spPr>
        <a:xfrm>
          <a:off x="3609" y="777240"/>
          <a:ext cx="2381994" cy="1036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solidFill>
              <a:latin typeface="Tahoma" pitchFamily="34" charset="0"/>
              <a:ea typeface="Tahoma" pitchFamily="34" charset="0"/>
              <a:cs typeface="Tahoma" pitchFamily="34" charset="0"/>
            </a:rPr>
            <a:t>Student Growth Meets Expectations</a:t>
          </a:r>
          <a:endParaRPr lang="en-US" sz="2000" kern="1200" dirty="0">
            <a:solidFill>
              <a:schemeClr val="tx1"/>
            </a:solidFill>
            <a:latin typeface="Tahoma" pitchFamily="34" charset="0"/>
            <a:ea typeface="Tahoma" pitchFamily="34" charset="0"/>
            <a:cs typeface="Tahoma" pitchFamily="34" charset="0"/>
          </a:endParaRPr>
        </a:p>
      </dsp:txBody>
      <dsp:txXfrm>
        <a:off x="3609" y="777240"/>
        <a:ext cx="2381994" cy="1036320"/>
      </dsp:txXfrm>
    </dsp:sp>
    <dsp:sp modelId="{099D2597-EB78-49B8-932E-942CA8EDC4BA}">
      <dsp:nvSpPr>
        <dsp:cNvPr id="0" name=""/>
        <dsp:cNvSpPr/>
      </dsp:nvSpPr>
      <dsp:spPr>
        <a:xfrm>
          <a:off x="2504702" y="777240"/>
          <a:ext cx="2381994" cy="1036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latin typeface="Tahoma" pitchFamily="34" charset="0"/>
              <a:ea typeface="Tahoma" pitchFamily="34" charset="0"/>
              <a:cs typeface="Tahoma" pitchFamily="34" charset="0"/>
            </a:rPr>
            <a:t>Proficient or Higher on All Standards</a:t>
          </a:r>
          <a:endParaRPr lang="en-US" sz="1900" kern="1200" dirty="0">
            <a:solidFill>
              <a:schemeClr val="tx1"/>
            </a:solidFill>
            <a:latin typeface="Tahoma" pitchFamily="34" charset="0"/>
            <a:ea typeface="Tahoma" pitchFamily="34" charset="0"/>
            <a:cs typeface="Tahoma" pitchFamily="34" charset="0"/>
          </a:endParaRPr>
        </a:p>
      </dsp:txBody>
      <dsp:txXfrm>
        <a:off x="2504702" y="777240"/>
        <a:ext cx="2381994" cy="1036320"/>
      </dsp:txXfrm>
    </dsp:sp>
    <dsp:sp modelId="{D6CE364A-4E39-42B6-91E6-B1DC375FF458}">
      <dsp:nvSpPr>
        <dsp:cNvPr id="0" name=""/>
        <dsp:cNvSpPr/>
      </dsp:nvSpPr>
      <dsp:spPr>
        <a:xfrm>
          <a:off x="5005796" y="777240"/>
          <a:ext cx="2381994" cy="103632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ahoma" pitchFamily="34" charset="0"/>
              <a:ea typeface="Tahoma" pitchFamily="34" charset="0"/>
              <a:cs typeface="Tahoma" pitchFamily="34" charset="0"/>
            </a:rPr>
            <a:t>Effective Teacher</a:t>
          </a:r>
          <a:endParaRPr lang="en-US" sz="2400" kern="1200" dirty="0">
            <a:latin typeface="Tahoma" pitchFamily="34" charset="0"/>
            <a:ea typeface="Tahoma" pitchFamily="34" charset="0"/>
            <a:cs typeface="Tahoma" pitchFamily="34" charset="0"/>
          </a:endParaRPr>
        </a:p>
      </dsp:txBody>
      <dsp:txXfrm>
        <a:off x="5005796" y="777240"/>
        <a:ext cx="2381994" cy="103632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A4714EF-1D08-47C8-9A8B-56813CBFBE85}">
      <dsp:nvSpPr>
        <dsp:cNvPr id="0" name=""/>
        <dsp:cNvSpPr/>
      </dsp:nvSpPr>
      <dsp:spPr>
        <a:xfrm>
          <a:off x="1" y="0"/>
          <a:ext cx="7543796" cy="2590800"/>
        </a:xfrm>
        <a:prstGeom prst="rightArrow">
          <a:avLst/>
        </a:prstGeom>
        <a:solidFill>
          <a:srgbClr val="002060"/>
        </a:solidFill>
        <a:ln>
          <a:noFill/>
        </a:ln>
        <a:effectLst/>
      </dsp:spPr>
      <dsp:style>
        <a:lnRef idx="0">
          <a:scrgbClr r="0" g="0" b="0"/>
        </a:lnRef>
        <a:fillRef idx="1">
          <a:scrgbClr r="0" g="0" b="0"/>
        </a:fillRef>
        <a:effectRef idx="0">
          <a:scrgbClr r="0" g="0" b="0"/>
        </a:effectRef>
        <a:fontRef idx="minor"/>
      </dsp:style>
    </dsp:sp>
    <dsp:sp modelId="{2CD206FF-BD09-4013-9CB3-03DD224495F8}">
      <dsp:nvSpPr>
        <dsp:cNvPr id="0" name=""/>
        <dsp:cNvSpPr/>
      </dsp:nvSpPr>
      <dsp:spPr>
        <a:xfrm>
          <a:off x="8103" y="777240"/>
          <a:ext cx="2428160" cy="1036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latin typeface="Tahoma" pitchFamily="34" charset="0"/>
              <a:ea typeface="Tahoma" pitchFamily="34" charset="0"/>
              <a:cs typeface="Tahoma" pitchFamily="34" charset="0"/>
            </a:rPr>
            <a:t>Student Growth Exceeds Expected Growth</a:t>
          </a:r>
          <a:endParaRPr lang="en-US" sz="1900" kern="1200" dirty="0">
            <a:solidFill>
              <a:schemeClr val="tx1"/>
            </a:solidFill>
            <a:latin typeface="Tahoma" pitchFamily="34" charset="0"/>
            <a:ea typeface="Tahoma" pitchFamily="34" charset="0"/>
            <a:cs typeface="Tahoma" pitchFamily="34" charset="0"/>
          </a:endParaRPr>
        </a:p>
      </dsp:txBody>
      <dsp:txXfrm>
        <a:off x="8103" y="777240"/>
        <a:ext cx="2428160" cy="1036320"/>
      </dsp:txXfrm>
    </dsp:sp>
    <dsp:sp modelId="{099D2597-EB78-49B8-932E-942CA8EDC4BA}">
      <dsp:nvSpPr>
        <dsp:cNvPr id="0" name=""/>
        <dsp:cNvSpPr/>
      </dsp:nvSpPr>
      <dsp:spPr>
        <a:xfrm>
          <a:off x="2557819" y="777240"/>
          <a:ext cx="2428160" cy="1036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solidFill>
                <a:schemeClr val="tx1"/>
              </a:solidFill>
              <a:latin typeface="Tahoma" pitchFamily="34" charset="0"/>
              <a:ea typeface="Tahoma" pitchFamily="34" charset="0"/>
              <a:cs typeface="Tahoma" pitchFamily="34" charset="0"/>
            </a:rPr>
            <a:t>Accomplished or Higher on All Standards</a:t>
          </a:r>
          <a:endParaRPr lang="en-US" sz="1900" kern="1200" dirty="0">
            <a:solidFill>
              <a:schemeClr val="tx1"/>
            </a:solidFill>
            <a:latin typeface="Tahoma" pitchFamily="34" charset="0"/>
            <a:ea typeface="Tahoma" pitchFamily="34" charset="0"/>
            <a:cs typeface="Tahoma" pitchFamily="34" charset="0"/>
          </a:endParaRPr>
        </a:p>
      </dsp:txBody>
      <dsp:txXfrm>
        <a:off x="2557819" y="777240"/>
        <a:ext cx="2428160" cy="1036320"/>
      </dsp:txXfrm>
    </dsp:sp>
    <dsp:sp modelId="{D6CE364A-4E39-42B6-91E6-B1DC375FF458}">
      <dsp:nvSpPr>
        <dsp:cNvPr id="0" name=""/>
        <dsp:cNvSpPr/>
      </dsp:nvSpPr>
      <dsp:spPr>
        <a:xfrm>
          <a:off x="5107535" y="777240"/>
          <a:ext cx="2428160" cy="103632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ahoma" pitchFamily="34" charset="0"/>
              <a:ea typeface="Tahoma" pitchFamily="34" charset="0"/>
              <a:cs typeface="Tahoma" pitchFamily="34" charset="0"/>
            </a:rPr>
            <a:t>Highly Effective Teacher</a:t>
          </a:r>
          <a:endParaRPr lang="en-US" sz="2400" kern="1200" dirty="0">
            <a:latin typeface="Tahoma" pitchFamily="34" charset="0"/>
            <a:ea typeface="Tahoma" pitchFamily="34" charset="0"/>
            <a:cs typeface="Tahoma" pitchFamily="34" charset="0"/>
          </a:endParaRPr>
        </a:p>
      </dsp:txBody>
      <dsp:txXfrm>
        <a:off x="5107535" y="777240"/>
        <a:ext cx="2428160" cy="103632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mn-ea"/>
              </a:defRPr>
            </a:lvl1pPr>
          </a:lstStyle>
          <a:p>
            <a:pPr>
              <a:defRPr/>
            </a:pPr>
            <a:fld id="{9DEFFCAB-6025-408F-A1B5-C4101E3B077D}" type="datetimeFigureOut">
              <a:rPr lang="en-US"/>
              <a:pPr>
                <a:defRPr/>
              </a:pPr>
              <a:t>3/30/2011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mn-ea"/>
              </a:defRPr>
            </a:lvl1pPr>
          </a:lstStyle>
          <a:p>
            <a:pPr>
              <a:defRPr/>
            </a:pPr>
            <a:fld id="{327760B7-6693-49DE-856F-CFDCE83E3527}"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ea typeface="+mn-ea"/>
              </a:defRPr>
            </a:lvl1pPr>
          </a:lstStyle>
          <a:p>
            <a:pPr>
              <a:defRPr/>
            </a:pPr>
            <a:fld id="{1433E995-78B6-46E9-B61C-0C3B6C100122}" type="datetimeFigureOut">
              <a:rPr lang="en-US"/>
              <a:pPr>
                <a:defRPr/>
              </a:pPr>
              <a:t>3/30/2011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mn-ea"/>
              </a:defRPr>
            </a:lvl1pPr>
          </a:lstStyle>
          <a:p>
            <a:pPr>
              <a:defRPr/>
            </a:pPr>
            <a:fld id="{D3D085D7-4073-471B-9A8C-396473081F4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6D7DEF9-CC44-4E27-84AC-81539B955625}" type="slidenum">
              <a:rPr lang="en-US" smtClean="0">
                <a:latin typeface="Arial" pitchFamily="34" charset="0"/>
                <a:ea typeface="ヒラギノ角ゴ Pro W3" pitchFamily="1" charset="-128"/>
                <a:cs typeface="Arial" pitchFamily="34" charset="0"/>
              </a:rPr>
              <a:pPr/>
              <a:t>2</a:t>
            </a:fld>
            <a:endParaRPr lang="en-US" dirty="0" smtClean="0">
              <a:latin typeface="Arial" pitchFamily="34" charset="0"/>
              <a:ea typeface="ヒラギノ角ゴ Pro W3" pitchFamily="1" charset="-128"/>
              <a:cs typeface="Arial" pitchFamily="34" charset="0"/>
            </a:endParaRPr>
          </a:p>
        </p:txBody>
      </p:sp>
      <p:sp>
        <p:nvSpPr>
          <p:cNvPr id="28675" name="Rectangle 2"/>
          <p:cNvSpPr>
            <a:spLocks noGrp="1" noRot="1" noChangeAspect="1" noChangeArrowheads="1" noTextEdit="1"/>
          </p:cNvSpPr>
          <p:nvPr>
            <p:ph type="sldImg"/>
          </p:nvPr>
        </p:nvSpPr>
        <p:spPr bwMode="auto">
          <a:xfrm>
            <a:off x="1143000" y="684213"/>
            <a:ext cx="4572000" cy="3430587"/>
          </a:xfrm>
          <a:noFill/>
          <a:ln>
            <a:solidFill>
              <a:srgbClr val="000000"/>
            </a:solidFill>
            <a:miter lim="800000"/>
            <a:headEnd/>
            <a:tailEnd/>
          </a:ln>
        </p:spPr>
      </p:sp>
      <p:sp>
        <p:nvSpPr>
          <p:cNvPr id="28676"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r>
              <a:rPr lang="en-US" dirty="0" smtClean="0">
                <a:latin typeface="Arial" pitchFamily="34" charset="0"/>
                <a:cs typeface="Arial" pitchFamily="34" charset="0"/>
              </a:rPr>
              <a:t>In NC in 2008, for every 100 9</a:t>
            </a:r>
            <a:r>
              <a:rPr lang="en-US" baseline="30000" dirty="0" smtClean="0">
                <a:latin typeface="Arial" pitchFamily="34" charset="0"/>
                <a:cs typeface="Arial" pitchFamily="34" charset="0"/>
              </a:rPr>
              <a:t>th</a:t>
            </a:r>
            <a:r>
              <a:rPr lang="en-US" dirty="0" smtClean="0">
                <a:latin typeface="Arial" pitchFamily="34" charset="0"/>
                <a:cs typeface="Arial" pitchFamily="34" charset="0"/>
              </a:rPr>
              <a:t> grade students, only 70 were graduating within four years.  That was extremely alarming to our State Board.  Those students are real---they are our neighbors, our nieces, even our own children.  The analogy would be to line up 100 freshmen in one high school, counting off and after 70, telling the remaining students that they are the statistic.  They would represent the number of students that would not be in the same graduating class with the peers they are with right now.  </a:t>
            </a:r>
          </a:p>
          <a:p>
            <a:endParaRPr lang="en-US" dirty="0" smtClean="0">
              <a:latin typeface="Arial" pitchFamily="34" charset="0"/>
              <a:cs typeface="Arial" pitchFamily="34" charset="0"/>
            </a:endParaRPr>
          </a:p>
          <a:p>
            <a:r>
              <a:rPr lang="en-US" dirty="0" smtClean="0">
                <a:latin typeface="Arial" pitchFamily="34" charset="0"/>
                <a:cs typeface="Arial" pitchFamily="34" charset="0"/>
              </a:rPr>
              <a:t>Our State Board of Education believes we can do better.  In the mission, it clearly states that we must graduate more students from our high schools.  Beyond that, the students we graduate are not graduating from our colleges and universities at an acceptable rate (for whatever reason).  We must prepare students for college, work and life in the 21</a:t>
            </a:r>
            <a:r>
              <a:rPr lang="en-US" baseline="30000" dirty="0" smtClean="0">
                <a:latin typeface="Arial" pitchFamily="34" charset="0"/>
                <a:cs typeface="Arial" pitchFamily="34" charset="0"/>
              </a:rPr>
              <a:t>st</a:t>
            </a:r>
            <a:r>
              <a:rPr lang="en-US" dirty="0" smtClean="0">
                <a:latin typeface="Arial" pitchFamily="34" charset="0"/>
                <a:cs typeface="Arial" pitchFamily="34" charset="0"/>
              </a:rPr>
              <a:t> Century, a fast-paced, global, ever-changing future we know they will experience.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performance descriptors are probably familiar to you all at this point.  It is important to distinguish this instrument and the TPAI-R.  On the TPAI-R a lot of evaluatees were considered “Above Standard”.  The NC Professional Teaching Standards and the actual process of completing the evaluation cycle to support the Summative Rating requires much more evidence than the TPAI-R.  It is necessary to use all data in completing the Summative Rating and evaluatees are encouraged to provide artifacts as evidence to support progression for each Standard. </a:t>
            </a:r>
            <a:endParaRPr lang="en-US" dirty="0"/>
          </a:p>
        </p:txBody>
      </p:sp>
      <p:sp>
        <p:nvSpPr>
          <p:cNvPr id="4" name="Slide Number Placeholder 3"/>
          <p:cNvSpPr>
            <a:spLocks noGrp="1"/>
          </p:cNvSpPr>
          <p:nvPr>
            <p:ph type="sldNum" sz="quarter" idx="10"/>
          </p:nvPr>
        </p:nvSpPr>
        <p:spPr/>
        <p:txBody>
          <a:bodyPr/>
          <a:lstStyle/>
          <a:p>
            <a:pPr>
              <a:defRPr/>
            </a:pPr>
            <a:fld id="{D3D085D7-4073-471B-9A8C-396473081F4E}" type="slidenum">
              <a:rPr lang="en-US" smtClean="0"/>
              <a:pPr>
                <a:defRPr/>
              </a:pPr>
              <a:t>15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CA80A59-9A9C-4775-BD42-C712D93CAABA}" type="slidenum">
              <a:rPr lang="en-US" smtClean="0">
                <a:latin typeface="Arial" pitchFamily="34" charset="0"/>
                <a:ea typeface="ヒラギノ角ゴ Pro W3" pitchFamily="1" charset="-128"/>
              </a:rPr>
              <a:pPr/>
              <a:t>16</a:t>
            </a:fld>
            <a:endParaRPr lang="en-US" dirty="0" smtClean="0">
              <a:latin typeface="Arial" pitchFamily="34" charset="0"/>
              <a:ea typeface="ヒラギノ角ゴ Pro W3" pitchFamily="1" charset="-128"/>
            </a:endParaRPr>
          </a:p>
        </p:txBody>
      </p:sp>
      <p:sp>
        <p:nvSpPr>
          <p:cNvPr id="33795"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1" dirty="0" smtClean="0"/>
              <a:t>Time 1:30 – 1:40 – Slides 67 - 68</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D9040EA-EF0A-4DD7-BD06-E6C21B1013B3}" type="slidenum">
              <a:rPr lang="en-US" smtClean="0">
                <a:latin typeface="Arial" pitchFamily="34" charset="0"/>
                <a:ea typeface="ヒラギノ角ゴ Pro W3" pitchFamily="1" charset="-128"/>
              </a:rPr>
              <a:pPr/>
              <a:t>17</a:t>
            </a:fld>
            <a:endParaRPr lang="en-US" dirty="0" smtClean="0">
              <a:latin typeface="Arial" pitchFamily="34" charset="0"/>
              <a:ea typeface="ヒラギノ角ゴ Pro W3" pitchFamily="1" charset="-128"/>
            </a:endParaRPr>
          </a:p>
        </p:txBody>
      </p:sp>
      <p:sp>
        <p:nvSpPr>
          <p:cNvPr id="34819"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48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24F5813-5E6E-4EDB-AE5B-0B7014B0EAAD}" type="slidenum">
              <a:rPr lang="en-US" smtClean="0">
                <a:latin typeface="Arial" pitchFamily="34" charset="0"/>
                <a:ea typeface="ヒラギノ角ゴ Pro W3" pitchFamily="1" charset="-128"/>
              </a:rPr>
              <a:pPr/>
              <a:t>18</a:t>
            </a:fld>
            <a:endParaRPr lang="en-US" dirty="0" smtClean="0">
              <a:latin typeface="Arial" pitchFamily="34" charset="0"/>
              <a:ea typeface="ヒラギノ角ゴ Pro W3" pitchFamily="1" charset="-128"/>
            </a:endParaRPr>
          </a:p>
        </p:txBody>
      </p:sp>
      <p:sp>
        <p:nvSpPr>
          <p:cNvPr id="3584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8779" tIns="44389" rIns="88779" bIns="44389" anchor="b"/>
          <a:lstStyle/>
          <a:p>
            <a:pPr algn="r" defTabSz="887413"/>
            <a:fld id="{F316DDA8-09C2-4FB5-8598-EA41706C6A21}" type="slidenum">
              <a:rPr lang="en-US" sz="1200"/>
              <a:pPr algn="r" defTabSz="887413"/>
              <a:t>18</a:t>
            </a:fld>
            <a:endParaRPr lang="en-US" sz="1200" dirty="0"/>
          </a:p>
        </p:txBody>
      </p:sp>
      <p:sp>
        <p:nvSpPr>
          <p:cNvPr id="35844"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584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1" dirty="0" smtClean="0"/>
              <a:t>Time 1:30 – 1:40 – Slides 67 - 68</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ACFF7D-9D63-498F-AFA5-2CF6B1F8AEC0}" type="slidenum">
              <a:rPr lang="en-US" smtClean="0">
                <a:latin typeface="Arial" pitchFamily="34" charset="0"/>
                <a:ea typeface="ヒラギノ角ゴ Pro W3" pitchFamily="1" charset="-128"/>
              </a:rPr>
              <a:pPr/>
              <a:t>19</a:t>
            </a:fld>
            <a:endParaRPr lang="en-US" dirty="0" smtClean="0">
              <a:latin typeface="Arial" pitchFamily="34" charset="0"/>
              <a:ea typeface="ヒラギノ角ゴ Pro W3" pitchFamily="1" charset="-128"/>
            </a:endParaRPr>
          </a:p>
        </p:txBody>
      </p:sp>
      <p:sp>
        <p:nvSpPr>
          <p:cNvPr id="36867"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1" dirty="0" smtClean="0"/>
              <a:t>Time – 2:30 – 3:30 – Slides 72 - 79</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C90945D-9390-453E-9F76-8796E971FEF7}" type="slidenum">
              <a:rPr lang="en-US" smtClean="0">
                <a:latin typeface="Arial" pitchFamily="34" charset="0"/>
                <a:ea typeface="ヒラギノ角ゴ Pro W3" pitchFamily="1" charset="-128"/>
              </a:rPr>
              <a:pPr/>
              <a:t>20</a:t>
            </a:fld>
            <a:endParaRPr lang="en-US" dirty="0" smtClean="0">
              <a:latin typeface="Arial" pitchFamily="34" charset="0"/>
              <a:ea typeface="ヒラギノ角ゴ Pro W3" pitchFamily="1" charset="-128"/>
            </a:endParaRPr>
          </a:p>
        </p:txBody>
      </p:sp>
      <p:sp>
        <p:nvSpPr>
          <p:cNvPr id="37891"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0" dirty="0" smtClean="0"/>
              <a:t>Partner</a:t>
            </a:r>
            <a:r>
              <a:rPr lang="en-US" b="0" baseline="0" dirty="0" smtClean="0"/>
              <a:t> discuss the NCEES requirements for probationary and career status teachers.  Share out.</a:t>
            </a:r>
            <a:endParaRPr lang="en-US" b="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BD73C4DF-3EC9-4193-A00A-8D2E821B7E97}" type="slidenum">
              <a:rPr lang="en-US" smtClean="0">
                <a:latin typeface="Arial" pitchFamily="34" charset="0"/>
                <a:ea typeface="ヒラギノ角ゴ Pro W3" pitchFamily="1" charset="-128"/>
              </a:rPr>
              <a:pPr/>
              <a:t>21</a:t>
            </a:fld>
            <a:endParaRPr lang="en-US" dirty="0" smtClean="0">
              <a:latin typeface="Arial" pitchFamily="34" charset="0"/>
              <a:ea typeface="ヒラギノ角ゴ Pro W3" pitchFamily="1" charset="-128"/>
            </a:endParaRPr>
          </a:p>
        </p:txBody>
      </p:sp>
      <p:sp>
        <p:nvSpPr>
          <p:cNvPr id="38915"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89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t>Partner share</a:t>
            </a:r>
            <a:r>
              <a:rPr lang="en-US" baseline="0" dirty="0" smtClean="0"/>
              <a:t> strategies/tips for successful Post-Observation Conferences and helpful hints for Summary Evaluation Conferences.  Share out.</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9FC2CD1-6C3B-4393-A5D7-479681769F51}" type="slidenum">
              <a:rPr lang="en-US" smtClean="0">
                <a:latin typeface="Arial" pitchFamily="34" charset="0"/>
                <a:ea typeface="ヒラギノ角ゴ Pro W3" pitchFamily="1" charset="-128"/>
              </a:rPr>
              <a:pPr/>
              <a:t>22</a:t>
            </a:fld>
            <a:endParaRPr lang="en-US" dirty="0" smtClean="0">
              <a:latin typeface="Arial" pitchFamily="34" charset="0"/>
              <a:ea typeface="ヒラギノ角ゴ Pro W3" pitchFamily="1" charset="-128"/>
            </a:endParaRPr>
          </a:p>
        </p:txBody>
      </p:sp>
      <p:sp>
        <p:nvSpPr>
          <p:cNvPr id="39939"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b="0" dirty="0" smtClean="0"/>
              <a:t>The Professional</a:t>
            </a:r>
            <a:r>
              <a:rPr lang="en-US" b="0" baseline="0" dirty="0" smtClean="0"/>
              <a:t> Development Plan is a tool to support a teacher’s growth.  Individual Growth Plans are appropriate for an evaluatee who is rated at “proficient” or higher on all Standards.  Teachers who are “developing” on any Standard will be placed on a Monitored Growth Plan which is developed collaboratively with the evaluator and evaluatee.  Directed Growth Plans are developed by the evaluator exclusively.  The Directed Growth Plan is developed  for teachers who are rated as “Not Demonstrated” on any Standard or have a “Developing” rating on any Standard to two consecutive years.</a:t>
            </a:r>
            <a:endParaRPr lang="en-US" b="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a:t>
            </a:r>
            <a:r>
              <a:rPr lang="en-US" baseline="0" dirty="0" smtClean="0"/>
              <a:t> answer questions related to the NCEES and the NC Professional Teaching Standards.  Pause for questions and feedback.</a:t>
            </a:r>
            <a:endParaRPr lang="en-US" dirty="0"/>
          </a:p>
        </p:txBody>
      </p:sp>
      <p:sp>
        <p:nvSpPr>
          <p:cNvPr id="4" name="Slide Number Placeholder 3"/>
          <p:cNvSpPr>
            <a:spLocks noGrp="1"/>
          </p:cNvSpPr>
          <p:nvPr>
            <p:ph type="sldNum" sz="quarter" idx="10"/>
          </p:nvPr>
        </p:nvSpPr>
        <p:spPr/>
        <p:txBody>
          <a:bodyPr/>
          <a:lstStyle/>
          <a:p>
            <a:pPr>
              <a:defRPr/>
            </a:pPr>
            <a:fld id="{D3D085D7-4073-471B-9A8C-396473081F4E}" type="slidenum">
              <a:rPr lang="en-US" smtClean="0"/>
              <a:pPr>
                <a:defRPr/>
              </a:pPr>
              <a:t>23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 you for your time and attention.  Have a great close</a:t>
            </a:r>
            <a:r>
              <a:rPr lang="en-US" baseline="0" dirty="0" smtClean="0"/>
              <a:t> to your school year!</a:t>
            </a:r>
            <a:endParaRPr lang="en-US" dirty="0"/>
          </a:p>
        </p:txBody>
      </p:sp>
      <p:sp>
        <p:nvSpPr>
          <p:cNvPr id="4" name="Slide Number Placeholder 3"/>
          <p:cNvSpPr>
            <a:spLocks noGrp="1"/>
          </p:cNvSpPr>
          <p:nvPr>
            <p:ph type="sldNum" sz="quarter" idx="10"/>
          </p:nvPr>
        </p:nvSpPr>
        <p:spPr/>
        <p:txBody>
          <a:bodyPr/>
          <a:lstStyle/>
          <a:p>
            <a:pPr>
              <a:defRPr/>
            </a:pPr>
            <a:fld id="{D3D085D7-4073-471B-9A8C-396473081F4E}" type="slidenum">
              <a:rPr lang="en-US" smtClean="0"/>
              <a:pPr>
                <a:defRPr/>
              </a:pPr>
              <a:t>24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Arial" pitchFamily="34" charset="0"/>
            </a:endParaRPr>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C007171-97A6-45A8-B7BE-2EBAA80FF0D4}" type="slidenum">
              <a:rPr lang="en-US" smtClean="0">
                <a:latin typeface="Arial" pitchFamily="34" charset="0"/>
                <a:ea typeface="ヒラギノ角ゴ Pro W3" pitchFamily="1" charset="-128"/>
              </a:rPr>
              <a:pPr/>
              <a:t>3</a:t>
            </a:fld>
            <a:endParaRPr lang="en-US" dirty="0" smtClean="0">
              <a:latin typeface="Arial" pitchFamily="34" charset="0"/>
              <a:ea typeface="ヒラギノ角ゴ Pro W3" pitchFamily="1"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32500" lnSpcReduction="20000"/>
          </a:bodyPr>
          <a:lstStyle/>
          <a:p>
            <a:pPr>
              <a:defRPr/>
            </a:pPr>
            <a:r>
              <a:rPr lang="en-US" b="1" dirty="0" smtClean="0"/>
              <a:t>Phase I:</a:t>
            </a:r>
          </a:p>
          <a:p>
            <a:pPr eaLnBrk="1" hangingPunct="1">
              <a:defRPr/>
            </a:pPr>
            <a:r>
              <a:rPr lang="en-US" b="1" dirty="0" smtClean="0">
                <a:solidFill>
                  <a:srgbClr val="000000"/>
                </a:solidFill>
              </a:rPr>
              <a:t>Jones		Newton-Conover		Alexander</a:t>
            </a:r>
          </a:p>
          <a:p>
            <a:pPr eaLnBrk="1" hangingPunct="1">
              <a:defRPr/>
            </a:pPr>
            <a:r>
              <a:rPr lang="en-US" b="1" dirty="0" smtClean="0">
                <a:solidFill>
                  <a:srgbClr val="000000"/>
                </a:solidFill>
              </a:rPr>
              <a:t>Orange	        	Iredell/Statesville		Hertford</a:t>
            </a:r>
          </a:p>
          <a:p>
            <a:pPr eaLnBrk="1" hangingPunct="1">
              <a:defRPr/>
            </a:pPr>
            <a:r>
              <a:rPr lang="en-US" b="1" dirty="0" smtClean="0">
                <a:solidFill>
                  <a:srgbClr val="000000"/>
                </a:solidFill>
              </a:rPr>
              <a:t>Scotland		Elkin City			Wilson</a:t>
            </a:r>
          </a:p>
          <a:p>
            <a:pPr eaLnBrk="1" hangingPunct="1">
              <a:defRPr/>
            </a:pPr>
            <a:r>
              <a:rPr lang="en-US" b="1" dirty="0" smtClean="0">
                <a:solidFill>
                  <a:srgbClr val="000000"/>
                </a:solidFill>
              </a:rPr>
              <a:t>Camden		Cherokee		</a:t>
            </a:r>
          </a:p>
          <a:p>
            <a:pPr eaLnBrk="1" hangingPunct="1">
              <a:defRPr/>
            </a:pPr>
            <a:r>
              <a:rPr lang="en-US" b="1" dirty="0" smtClean="0">
                <a:solidFill>
                  <a:srgbClr val="000000"/>
                </a:solidFill>
              </a:rPr>
              <a:t>Alleghany		Rutherford		</a:t>
            </a:r>
          </a:p>
          <a:p>
            <a:pPr>
              <a:defRPr/>
            </a:pPr>
            <a:r>
              <a:rPr lang="en-US" sz="1100" b="1" dirty="0" smtClean="0">
                <a:solidFill>
                  <a:srgbClr val="000000"/>
                </a:solidFill>
                <a:latin typeface="Times New Roman" pitchFamily="18" charset="0"/>
              </a:rPr>
              <a:t>			</a:t>
            </a:r>
          </a:p>
          <a:p>
            <a:pPr>
              <a:defRPr/>
            </a:pPr>
            <a:endParaRPr lang="en-US" b="1" dirty="0" smtClean="0"/>
          </a:p>
          <a:p>
            <a:pPr>
              <a:defRPr/>
            </a:pPr>
            <a:r>
              <a:rPr lang="en-US" b="1" dirty="0" smtClean="0"/>
              <a:t>Phase II:</a:t>
            </a:r>
          </a:p>
          <a:p>
            <a:pPr marL="271028" indent="-271028" eaLnBrk="1" fontAlgn="auto" hangingPunct="1">
              <a:spcAft>
                <a:spcPts val="0"/>
              </a:spcAft>
              <a:buClr>
                <a:schemeClr val="accent3"/>
              </a:buClr>
              <a:defRPr/>
            </a:pPr>
            <a:r>
              <a:rPr lang="en-US" b="1" dirty="0" smtClean="0"/>
              <a:t>Anson 		Ashe			Asheville City</a:t>
            </a:r>
          </a:p>
          <a:p>
            <a:pPr marL="271028" indent="-271028" eaLnBrk="1" fontAlgn="auto" hangingPunct="1">
              <a:spcAft>
                <a:spcPts val="0"/>
              </a:spcAft>
              <a:buClr>
                <a:schemeClr val="accent3"/>
              </a:buClr>
              <a:defRPr/>
            </a:pPr>
            <a:r>
              <a:rPr lang="en-US" b="1" dirty="0" smtClean="0"/>
              <a:t>Avery 		Beaufort 			Bertie</a:t>
            </a:r>
          </a:p>
          <a:p>
            <a:pPr marL="271028" indent="-271028" eaLnBrk="1" fontAlgn="auto" hangingPunct="1">
              <a:spcAft>
                <a:spcPts val="0"/>
              </a:spcAft>
              <a:buClr>
                <a:schemeClr val="accent3"/>
              </a:buClr>
              <a:defRPr/>
            </a:pPr>
            <a:r>
              <a:rPr lang="en-US" b="1" dirty="0" smtClean="0"/>
              <a:t>Brunswick 		Caldwell			Currituck</a:t>
            </a:r>
          </a:p>
          <a:p>
            <a:pPr marL="271028" indent="-271028" eaLnBrk="1" fontAlgn="auto" hangingPunct="1">
              <a:spcAft>
                <a:spcPts val="0"/>
              </a:spcAft>
              <a:buClr>
                <a:schemeClr val="accent3"/>
              </a:buClr>
              <a:defRPr/>
            </a:pPr>
            <a:r>
              <a:rPr lang="en-US" b="1" dirty="0" smtClean="0"/>
              <a:t>Chatham 		Clinton City 		Craven</a:t>
            </a:r>
          </a:p>
          <a:p>
            <a:pPr marL="271028" indent="-271028" eaLnBrk="1" fontAlgn="auto" hangingPunct="1">
              <a:spcAft>
                <a:spcPts val="0"/>
              </a:spcAft>
              <a:buClr>
                <a:schemeClr val="accent3"/>
              </a:buClr>
              <a:defRPr/>
            </a:pPr>
            <a:r>
              <a:rPr lang="en-US" b="1" dirty="0" smtClean="0"/>
              <a:t>Dare 		Duplin 	 		Edenton-Chowan</a:t>
            </a:r>
          </a:p>
          <a:p>
            <a:pPr marL="271028" indent="-271028" eaLnBrk="1" fontAlgn="auto" hangingPunct="1">
              <a:spcAft>
                <a:spcPts val="0"/>
              </a:spcAft>
              <a:buClr>
                <a:schemeClr val="accent3"/>
              </a:buClr>
              <a:defRPr/>
            </a:pPr>
            <a:r>
              <a:rPr lang="en-US" b="1" dirty="0" smtClean="0"/>
              <a:t>Edgecombe 	Franklin 			Gates</a:t>
            </a:r>
          </a:p>
          <a:p>
            <a:pPr marL="271028" indent="-271028" eaLnBrk="1" fontAlgn="auto" hangingPunct="1">
              <a:spcAft>
                <a:spcPts val="0"/>
              </a:spcAft>
              <a:buClr>
                <a:schemeClr val="accent3"/>
              </a:buClr>
              <a:defRPr/>
            </a:pPr>
            <a:r>
              <a:rPr lang="en-US" b="1" dirty="0" smtClean="0"/>
              <a:t>Halifax     		Haywood 			Hoke 	</a:t>
            </a:r>
          </a:p>
          <a:p>
            <a:pPr marL="271028" indent="-271028" eaLnBrk="1" fontAlgn="auto" hangingPunct="1">
              <a:spcAft>
                <a:spcPts val="0"/>
              </a:spcAft>
              <a:buClr>
                <a:schemeClr val="accent3"/>
              </a:buClr>
              <a:defRPr/>
            </a:pPr>
            <a:r>
              <a:rPr lang="en-US" b="1" dirty="0" smtClean="0"/>
              <a:t>Hyde 		Macon 			Martin </a:t>
            </a:r>
          </a:p>
          <a:p>
            <a:pPr marL="271028" indent="-271028" eaLnBrk="1" fontAlgn="auto" hangingPunct="1">
              <a:spcAft>
                <a:spcPts val="0"/>
              </a:spcAft>
              <a:buClr>
                <a:schemeClr val="accent3"/>
              </a:buClr>
              <a:defRPr/>
            </a:pPr>
            <a:r>
              <a:rPr lang="en-US" b="1" dirty="0" smtClean="0"/>
              <a:t>Montgomery 	Moore 			Pasquotank</a:t>
            </a:r>
          </a:p>
          <a:p>
            <a:pPr marL="271028" indent="-271028" eaLnBrk="1" fontAlgn="auto" hangingPunct="1">
              <a:spcAft>
                <a:spcPts val="0"/>
              </a:spcAft>
              <a:buClr>
                <a:schemeClr val="accent3"/>
              </a:buClr>
              <a:defRPr/>
            </a:pPr>
            <a:r>
              <a:rPr lang="en-US" b="1" dirty="0" smtClean="0"/>
              <a:t>Perquimans 	Person 			Richmond</a:t>
            </a:r>
          </a:p>
          <a:p>
            <a:pPr marL="271028" indent="-271028" eaLnBrk="1" fontAlgn="auto" hangingPunct="1">
              <a:spcAft>
                <a:spcPts val="0"/>
              </a:spcAft>
              <a:buClr>
                <a:schemeClr val="accent3"/>
              </a:buClr>
              <a:defRPr/>
            </a:pPr>
            <a:r>
              <a:rPr lang="en-US" b="1" dirty="0" smtClean="0"/>
              <a:t>Surry		Roanoke Rapids City		Stanly	 </a:t>
            </a:r>
          </a:p>
          <a:p>
            <a:pPr marL="271028" indent="-271028" eaLnBrk="1" fontAlgn="auto" hangingPunct="1">
              <a:spcAft>
                <a:spcPts val="0"/>
              </a:spcAft>
              <a:buClr>
                <a:schemeClr val="accent3"/>
              </a:buClr>
              <a:defRPr/>
            </a:pPr>
            <a:r>
              <a:rPr lang="en-US" b="1" dirty="0" smtClean="0"/>
              <a:t>Swain	 	Tyrrell			Vance</a:t>
            </a:r>
          </a:p>
          <a:p>
            <a:pPr marL="271028" indent="-271028" eaLnBrk="1" fontAlgn="auto" hangingPunct="1">
              <a:spcAft>
                <a:spcPts val="0"/>
              </a:spcAft>
              <a:buClr>
                <a:schemeClr val="accent3"/>
              </a:buClr>
              <a:defRPr/>
            </a:pPr>
            <a:r>
              <a:rPr lang="en-US" b="1" dirty="0" smtClean="0"/>
              <a:t>Watauga		Washington		Wayne</a:t>
            </a:r>
          </a:p>
          <a:p>
            <a:pPr>
              <a:defRPr/>
            </a:pPr>
            <a:endParaRPr lang="en-US" b="1" dirty="0" smtClean="0"/>
          </a:p>
          <a:p>
            <a:pPr>
              <a:defRPr/>
            </a:pPr>
            <a:r>
              <a:rPr lang="en-US" b="1" dirty="0" smtClean="0"/>
              <a:t>Phase III:</a:t>
            </a:r>
          </a:p>
          <a:p>
            <a:pPr>
              <a:defRPr/>
            </a:pPr>
            <a:r>
              <a:rPr lang="en-US" b="1" dirty="0" smtClean="0"/>
              <a:t>Alamance-Burlington	Bladen			</a:t>
            </a:r>
          </a:p>
          <a:p>
            <a:pPr>
              <a:defRPr/>
            </a:pPr>
            <a:r>
              <a:rPr lang="en-US" b="1" dirty="0" smtClean="0"/>
              <a:t>Buncombe		Burke			Cabarrus			</a:t>
            </a:r>
          </a:p>
          <a:p>
            <a:pPr>
              <a:defRPr/>
            </a:pPr>
            <a:r>
              <a:rPr lang="en-US" b="1" dirty="0" smtClean="0"/>
              <a:t>Carteret		Caswell			Catawba</a:t>
            </a:r>
          </a:p>
          <a:p>
            <a:pPr>
              <a:defRPr/>
            </a:pPr>
            <a:r>
              <a:rPr lang="en-US" b="1" dirty="0" smtClean="0"/>
              <a:t>Clay		Cleveland			Columbus</a:t>
            </a:r>
          </a:p>
          <a:p>
            <a:pPr>
              <a:defRPr/>
            </a:pPr>
            <a:r>
              <a:rPr lang="en-US" b="1" dirty="0" smtClean="0"/>
              <a:t>Craven		Cumberland		Davidson</a:t>
            </a:r>
          </a:p>
          <a:p>
            <a:pPr>
              <a:defRPr/>
            </a:pPr>
            <a:r>
              <a:rPr lang="en-US" b="1" dirty="0" smtClean="0"/>
              <a:t>Char.-Mecklenburg	Chapel Hill-Carrboro		Kannapolis City</a:t>
            </a:r>
          </a:p>
          <a:p>
            <a:pPr>
              <a:defRPr/>
            </a:pPr>
            <a:r>
              <a:rPr lang="en-US" b="1" dirty="0" smtClean="0"/>
              <a:t>Hickory City	Lexington City		Thomasville City	</a:t>
            </a:r>
          </a:p>
          <a:p>
            <a:pPr>
              <a:defRPr/>
            </a:pPr>
            <a:r>
              <a:rPr lang="en-US" b="1" dirty="0" smtClean="0"/>
              <a:t>Whiteville City	Weldon City		Mt. Airy City</a:t>
            </a:r>
          </a:p>
          <a:p>
            <a:pPr>
              <a:defRPr/>
            </a:pPr>
            <a:r>
              <a:rPr lang="en-US" b="1" dirty="0" smtClean="0"/>
              <a:t>Mooresville City	Asheboro City		Durham Public</a:t>
            </a:r>
          </a:p>
          <a:p>
            <a:pPr>
              <a:defRPr/>
            </a:pPr>
            <a:r>
              <a:rPr lang="en-US" b="1" dirty="0" smtClean="0"/>
              <a:t>Davie		Gaston			Graham		</a:t>
            </a:r>
          </a:p>
          <a:p>
            <a:pPr>
              <a:defRPr/>
            </a:pPr>
            <a:r>
              <a:rPr lang="en-US" b="1" dirty="0" smtClean="0"/>
              <a:t>Granville		Greene			Guilford</a:t>
            </a:r>
          </a:p>
          <a:p>
            <a:pPr>
              <a:defRPr/>
            </a:pPr>
            <a:r>
              <a:rPr lang="en-US" b="1" dirty="0" smtClean="0"/>
              <a:t>Harnett		Henderson			Jackson</a:t>
            </a:r>
          </a:p>
          <a:p>
            <a:pPr>
              <a:defRPr/>
            </a:pPr>
            <a:r>
              <a:rPr lang="en-US" b="1" dirty="0" smtClean="0"/>
              <a:t>Johnston		Lee			Lenoir</a:t>
            </a:r>
          </a:p>
          <a:p>
            <a:pPr>
              <a:defRPr/>
            </a:pPr>
            <a:r>
              <a:rPr lang="en-US" b="1" dirty="0" smtClean="0"/>
              <a:t>Lincoln		Madison			McDowell		</a:t>
            </a:r>
          </a:p>
          <a:p>
            <a:pPr>
              <a:defRPr/>
            </a:pPr>
            <a:r>
              <a:rPr lang="en-US" b="1" dirty="0" smtClean="0"/>
              <a:t>Mitchell		Nash-Rocky Mount		New Hanover</a:t>
            </a:r>
          </a:p>
          <a:p>
            <a:pPr>
              <a:defRPr/>
            </a:pPr>
            <a:r>
              <a:rPr lang="en-US" b="1" dirty="0" smtClean="0"/>
              <a:t>Northampton	Onslow			Pamlico</a:t>
            </a:r>
          </a:p>
          <a:p>
            <a:pPr>
              <a:defRPr/>
            </a:pPr>
            <a:r>
              <a:rPr lang="en-US" b="1" dirty="0" smtClean="0"/>
              <a:t>Pender		Pitt			Polk</a:t>
            </a:r>
          </a:p>
          <a:p>
            <a:pPr>
              <a:defRPr/>
            </a:pPr>
            <a:r>
              <a:rPr lang="en-US" b="1" dirty="0" smtClean="0"/>
              <a:t>Randolph		Rockingham		Rowan-Salisbury</a:t>
            </a:r>
          </a:p>
          <a:p>
            <a:pPr>
              <a:defRPr/>
            </a:pPr>
            <a:r>
              <a:rPr lang="en-US" b="1" dirty="0" smtClean="0"/>
              <a:t>Robeson		Sampson			Stokes			</a:t>
            </a:r>
          </a:p>
          <a:p>
            <a:pPr>
              <a:defRPr/>
            </a:pPr>
            <a:r>
              <a:rPr lang="en-US" b="1" dirty="0" smtClean="0"/>
              <a:t>Transylvania	Union			Wake</a:t>
            </a:r>
          </a:p>
          <a:p>
            <a:pPr>
              <a:defRPr/>
            </a:pPr>
            <a:r>
              <a:rPr lang="en-US" b="1" dirty="0" smtClean="0"/>
              <a:t>Washington	Wilkes			Yadkin</a:t>
            </a:r>
          </a:p>
          <a:p>
            <a:pPr>
              <a:defRPr/>
            </a:pPr>
            <a:r>
              <a:rPr lang="en-US" b="1" dirty="0" smtClean="0"/>
              <a:t>Warren		Yancey				</a:t>
            </a:r>
          </a:p>
        </p:txBody>
      </p:sp>
      <p:sp>
        <p:nvSpPr>
          <p:cNvPr id="4" name="Slide Number Placeholder 3"/>
          <p:cNvSpPr>
            <a:spLocks noGrp="1"/>
          </p:cNvSpPr>
          <p:nvPr>
            <p:ph type="sldNum" sz="quarter" idx="5"/>
          </p:nvPr>
        </p:nvSpPr>
        <p:spPr/>
        <p:txBody>
          <a:bodyPr/>
          <a:lstStyle/>
          <a:p>
            <a:pPr>
              <a:defRPr/>
            </a:pPr>
            <a:fld id="{867FF8C4-97A9-4D33-A45F-3D6A5F408796}" type="slidenum">
              <a:rPr lang="en-US" smtClean="0"/>
              <a:pPr>
                <a:defRPr/>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F4E15D7D-99C4-450B-8FD0-7E02FB30DAF4}" type="slidenum">
              <a:rPr lang="en-US" smtClean="0">
                <a:latin typeface="Arial" pitchFamily="34" charset="0"/>
                <a:ea typeface="ヒラギノ角ゴ Pro W3" pitchFamily="1" charset="-128"/>
                <a:cs typeface="Arial" pitchFamily="34" charset="0"/>
              </a:rPr>
              <a:pPr/>
              <a:t>5</a:t>
            </a:fld>
            <a:endParaRPr lang="en-US" dirty="0" smtClean="0">
              <a:latin typeface="Arial" pitchFamily="34" charset="0"/>
              <a:ea typeface="ヒラギノ角ゴ Pro W3" pitchFamily="1" charset="-128"/>
              <a:cs typeface="Arial" pitchFamily="34" charset="0"/>
            </a:endParaRPr>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smtClean="0">
                <a:latin typeface="Arial" pitchFamily="34" charset="0"/>
                <a:cs typeface="Arial" pitchFamily="34" charset="0"/>
              </a:rPr>
              <a:t>Standards for school counselors, social workers and school psychologists are in progress </a:t>
            </a:r>
            <a:r>
              <a:rPr lang="en-US" dirty="0" smtClean="0">
                <a:latin typeface="Arial" pitchFamily="34" charset="0"/>
                <a:cs typeface="Arial" pitchFamily="34" charset="0"/>
              </a:rPr>
              <a:t>and will soon be </a:t>
            </a:r>
            <a:r>
              <a:rPr lang="en-US" dirty="0" smtClean="0">
                <a:latin typeface="Arial" pitchFamily="34" charset="0"/>
                <a:cs typeface="Arial" pitchFamily="34" charset="0"/>
              </a:rPr>
              <a:t>ready for deployment (which includes training) by 2012.  Currently, districts and schools continue to use the evaluation instrument they have previously used to evaluate performance until the new instruments are completed. They should not use the new teacher instrument for evaluation purposes of these individuals.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June 3</a:t>
            </a:r>
            <a:r>
              <a:rPr lang="en-US" baseline="30000" dirty="0" smtClean="0"/>
              <a:t>rd</a:t>
            </a:r>
            <a:r>
              <a:rPr lang="en-US" dirty="0" smtClean="0"/>
              <a:t> the agency will release Module 1 entitled, “A Call for Change”.  This professional development module will</a:t>
            </a:r>
            <a:r>
              <a:rPr lang="en-US" baseline="0" dirty="0" smtClean="0"/>
              <a:t> provide an historical perspective on the evolution of the change process.  This professional development module examines the NC Teacher Evaluation Process and includes a focus on Standard 1 of the NC Professional Teaching Standards.  That standard encompasses teacher leadership and advocacy for change as well as initiatives to improve education.  The Call for Change is the framework for the New Standards and New Expectation that will correlate with improved teacher effectiveness, school improvement and the empowerment of students throught increased student achievement who are college and career ready with 21</a:t>
            </a:r>
            <a:r>
              <a:rPr lang="en-US" baseline="30000" dirty="0" smtClean="0"/>
              <a:t>st</a:t>
            </a:r>
            <a:r>
              <a:rPr lang="en-US" baseline="0" dirty="0" smtClean="0"/>
              <a:t> Century skills.</a:t>
            </a:r>
            <a:endParaRPr lang="en-US" dirty="0"/>
          </a:p>
        </p:txBody>
      </p:sp>
      <p:sp>
        <p:nvSpPr>
          <p:cNvPr id="4" name="Slide Number Placeholder 3"/>
          <p:cNvSpPr>
            <a:spLocks noGrp="1"/>
          </p:cNvSpPr>
          <p:nvPr>
            <p:ph type="sldNum" sz="quarter" idx="10"/>
          </p:nvPr>
        </p:nvSpPr>
        <p:spPr/>
        <p:txBody>
          <a:bodyPr/>
          <a:lstStyle/>
          <a:p>
            <a:pPr>
              <a:defRPr/>
            </a:pPr>
            <a:fld id="{D3D085D7-4073-471B-9A8C-396473081F4E}" type="slidenum">
              <a:rPr lang="en-US" smtClean="0"/>
              <a:pPr>
                <a:defRPr/>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teacher evaluation process begins with the training and orientation.</a:t>
            </a:r>
            <a:r>
              <a:rPr lang="en-US" baseline="0" dirty="0" smtClean="0"/>
              <a:t> The evaluatee receives the training  within the first 10 days of the first day of employment.  The evaluatee is provided with a UID and one-time use password to log into the system to complete the Self-Assessment.  Upon completion of that task the evaluatee and the evaluator hold a pre-conference to discuss the Self-Assessment which the evaluatee may choose to share with the evaluator.  The evaluatee and evaluator discuss the observation in the pre-conference.  The observation cycle requirements are based on the teacher’s status.  At the conclusion of the cycle, the evaluatee and evaluator discuss the Summative Evaluation and goal set for the following year’s Professional Development Plan.</a:t>
            </a:r>
            <a:endParaRPr lang="en-US" dirty="0"/>
          </a:p>
        </p:txBody>
      </p:sp>
      <p:sp>
        <p:nvSpPr>
          <p:cNvPr id="4" name="Slide Number Placeholder 3"/>
          <p:cNvSpPr>
            <a:spLocks noGrp="1"/>
          </p:cNvSpPr>
          <p:nvPr>
            <p:ph type="sldNum" sz="quarter" idx="10"/>
          </p:nvPr>
        </p:nvSpPr>
        <p:spPr/>
        <p:txBody>
          <a:bodyPr/>
          <a:lstStyle/>
          <a:p>
            <a:pPr>
              <a:defRPr/>
            </a:pPr>
            <a:fld id="{D3D085D7-4073-471B-9A8C-396473081F4E}" type="slidenum">
              <a:rPr lang="en-US" smtClean="0"/>
              <a:pPr>
                <a:defRPr/>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Focus</a:t>
            </a:r>
            <a:r>
              <a:rPr lang="en-US" baseline="0" dirty="0" smtClean="0"/>
              <a:t> on key words for each of the 5 Standards.</a:t>
            </a:r>
            <a:endParaRPr lang="en-US" dirty="0"/>
          </a:p>
        </p:txBody>
      </p:sp>
      <p:sp>
        <p:nvSpPr>
          <p:cNvPr id="4" name="Slide Number Placeholder 3"/>
          <p:cNvSpPr>
            <a:spLocks noGrp="1"/>
          </p:cNvSpPr>
          <p:nvPr>
            <p:ph type="sldNum" sz="quarter" idx="10"/>
          </p:nvPr>
        </p:nvSpPr>
        <p:spPr/>
        <p:txBody>
          <a:bodyPr/>
          <a:lstStyle/>
          <a:p>
            <a:pPr>
              <a:defRPr/>
            </a:pPr>
            <a:fld id="{D3D085D7-4073-471B-9A8C-396473081F4E}" type="slidenum">
              <a:rPr lang="en-US" smtClean="0"/>
              <a:pPr>
                <a:defRPr/>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662B01D-D13A-4DEC-860F-CAD58EABAD94}" type="slidenum">
              <a:rPr lang="en-US" smtClean="0">
                <a:latin typeface="Arial" pitchFamily="34" charset="0"/>
                <a:ea typeface="ヒラギノ角ゴ Pro W3" pitchFamily="1" charset="-128"/>
              </a:rPr>
              <a:pPr/>
              <a:t>13</a:t>
            </a:fld>
            <a:endParaRPr lang="en-US" dirty="0" smtClean="0">
              <a:latin typeface="Arial" pitchFamily="34" charset="0"/>
              <a:ea typeface="ヒラギノ角ゴ Pro W3" pitchFamily="1" charset="-128"/>
            </a:endParaRPr>
          </a:p>
        </p:txBody>
      </p:sp>
      <p:sp>
        <p:nvSpPr>
          <p:cNvPr id="3277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8779" tIns="44389" rIns="88779" bIns="44389" anchor="b"/>
          <a:lstStyle/>
          <a:p>
            <a:pPr algn="r" defTabSz="887413"/>
            <a:fld id="{D2B2459D-3958-4195-8B83-780BD6B639D0}" type="slidenum">
              <a:rPr lang="en-US" sz="1200"/>
              <a:pPr algn="r" defTabSz="887413"/>
              <a:t>13</a:t>
            </a:fld>
            <a:endParaRPr lang="en-US" sz="1200" dirty="0"/>
          </a:p>
        </p:txBody>
      </p:sp>
      <p:sp>
        <p:nvSpPr>
          <p:cNvPr id="32772"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277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t>Active Engagement</a:t>
            </a:r>
            <a:r>
              <a:rPr lang="en-US" baseline="0" dirty="0" smtClean="0"/>
              <a:t> Structure:  Stroll Pair Share</a:t>
            </a:r>
          </a:p>
          <a:p>
            <a:pPr eaLnBrk="1" hangingPunct="1"/>
            <a:r>
              <a:rPr lang="en-US" baseline="0" dirty="0" smtClean="0"/>
              <a:t>Participants stroll with a partner to discuss the terms.  When a new term is called the participants change the stroll direction and the speaking partner role is transferred.  Share out at the conclusion of the structure.</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probationary</a:t>
            </a:r>
            <a:r>
              <a:rPr lang="en-US" baseline="0" dirty="0" smtClean="0"/>
              <a:t> evaluatees will be rated as “developing” and/or “proficient”.  Much evidence must be presented and confirmed for the evaluatee to rate as “accomplished” and/or “distinguished”.  </a:t>
            </a:r>
            <a:endParaRPr lang="en-US" dirty="0"/>
          </a:p>
        </p:txBody>
      </p:sp>
      <p:sp>
        <p:nvSpPr>
          <p:cNvPr id="4" name="Slide Number Placeholder 3"/>
          <p:cNvSpPr>
            <a:spLocks noGrp="1"/>
          </p:cNvSpPr>
          <p:nvPr>
            <p:ph type="sldNum" sz="quarter" idx="10"/>
          </p:nvPr>
        </p:nvSpPr>
        <p:spPr/>
        <p:txBody>
          <a:bodyPr/>
          <a:lstStyle/>
          <a:p>
            <a:pPr>
              <a:defRPr/>
            </a:pPr>
            <a:fld id="{D3D085D7-4073-471B-9A8C-396473081F4E}" type="slidenum">
              <a:rPr lang="en-US" smtClean="0"/>
              <a:pPr>
                <a:defRPr/>
              </a:pPr>
              <a:t>14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WhitebackPPTCover3"/>
          <p:cNvPicPr>
            <a:picLocks noChangeAspect="1" noChangeArrowheads="1"/>
          </p:cNvPicPr>
          <p:nvPr/>
        </p:nvPicPr>
        <p:blipFill>
          <a:blip r:embed="rId2" cstate="print"/>
          <a:srcRect/>
          <a:stretch>
            <a:fillRect/>
          </a:stretch>
        </p:blipFill>
        <p:spPr bwMode="auto">
          <a:xfrm>
            <a:off x="0" y="-4763"/>
            <a:ext cx="9144000" cy="6865938"/>
          </a:xfrm>
          <a:prstGeom prst="rect">
            <a:avLst/>
          </a:prstGeom>
          <a:noFill/>
          <a:ln w="9525">
            <a:noFill/>
            <a:miter lim="800000"/>
            <a:headEnd/>
            <a:tailEnd/>
          </a:ln>
        </p:spPr>
      </p:pic>
      <p:sp>
        <p:nvSpPr>
          <p:cNvPr id="9218" name="Rectangle 2"/>
          <p:cNvSpPr>
            <a:spLocks noGrp="1" noChangeArrowheads="1"/>
          </p:cNvSpPr>
          <p:nvPr>
            <p:ph type="ctrTitle"/>
          </p:nvPr>
        </p:nvSpPr>
        <p:spPr>
          <a:xfrm>
            <a:off x="685800" y="2286000"/>
            <a:ext cx="7772400" cy="1143000"/>
          </a:xfrm>
        </p:spPr>
        <p:txBody>
          <a:bodyPr/>
          <a:lstStyle>
            <a:lvl1pPr algn="ctr">
              <a:defRPr sz="4000"/>
            </a:lvl1pPr>
          </a:lstStyle>
          <a:p>
            <a:r>
              <a:rPr lang="en-US" smtClean="0"/>
              <a:t>Click to edit Master title style</a:t>
            </a:r>
            <a:endParaRPr lang="en-US"/>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smtClean="0"/>
              <a:t>Click to edit Master subtitle style</a:t>
            </a:r>
            <a:endParaRPr lang="en-US"/>
          </a:p>
        </p:txBody>
      </p:sp>
      <p:sp>
        <p:nvSpPr>
          <p:cNvPr id="5" name="Rectangle 4"/>
          <p:cNvSpPr>
            <a:spLocks noGrp="1" noChangeArrowheads="1"/>
          </p:cNvSpPr>
          <p:nvPr>
            <p:ph type="sldNum" sz="quarter" idx="10"/>
          </p:nvPr>
        </p:nvSpPr>
        <p:spPr/>
        <p:txBody>
          <a:bodyPr/>
          <a:lstStyle>
            <a:lvl1pPr>
              <a:defRPr/>
            </a:lvl1pPr>
          </a:lstStyle>
          <a:p>
            <a:pPr>
              <a:defRPr/>
            </a:pPr>
            <a:fld id="{5117DB44-9586-4699-BE11-3C2F082C7755}"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297FD86E-BFCF-486E-BB16-432DB2F07EC1}"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BC27338C-8A52-4AEC-B38D-1CE059F7B9E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620110BE-1690-467A-9FEA-0C11022B3421}"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F833B24F-9B61-4F5D-BA1A-9319F42C2139}"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069A0719-9060-4BDB-9538-D45ED9F00BF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FE1EA0C3-2C23-4D57-827E-C80041F6F6B9}"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fld id="{D6363D42-53ED-4FD1-93B4-70ABE06D026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0D06345F-5A80-47F4-9266-E43CD192933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A28FCBDF-C8F5-40C6-825D-619B4CCDA14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F278639A-0D79-485C-B6B5-C7327D90764F}"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WhitebackPPTCover3_3"/>
          <p:cNvPicPr>
            <a:picLocks noChangeAspect="1" noChangeArrowheads="1"/>
          </p:cNvPicPr>
          <p:nvPr/>
        </p:nvPicPr>
        <p:blipFill>
          <a:blip r:embed="rId13" cstate="print"/>
          <a:srcRect/>
          <a:stretch>
            <a:fillRect/>
          </a:stretch>
        </p:blipFill>
        <p:spPr bwMode="auto">
          <a:xfrm>
            <a:off x="0" y="1588"/>
            <a:ext cx="9144000" cy="6853237"/>
          </a:xfrm>
          <a:prstGeom prst="rect">
            <a:avLst/>
          </a:prstGeom>
          <a:noFill/>
          <a:ln w="9525">
            <a:noFill/>
            <a:miter lim="800000"/>
            <a:headEnd/>
            <a:tailEnd/>
          </a:ln>
        </p:spPr>
      </p:pic>
      <p:sp>
        <p:nvSpPr>
          <p:cNvPr id="1027" name="Rectangle 2"/>
          <p:cNvSpPr>
            <a:spLocks noGrp="1" noChangeArrowheads="1"/>
          </p:cNvSpPr>
          <p:nvPr>
            <p:ph type="title"/>
          </p:nvPr>
        </p:nvSpPr>
        <p:spPr bwMode="auto">
          <a:xfrm>
            <a:off x="685800" y="3048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6858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folHlink"/>
                </a:solidFill>
                <a:latin typeface="Arial" charset="0"/>
                <a:ea typeface="+mn-ea"/>
              </a:defRPr>
            </a:lvl1pPr>
          </a:lstStyle>
          <a:p>
            <a:pPr>
              <a:defRPr/>
            </a:pPr>
            <a:fld id="{DA933D15-CCC9-4B64-A983-4532BB30110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17" r:id="rId1"/>
    <p:sldLayoutId id="2147484007" r:id="rId2"/>
    <p:sldLayoutId id="2147484008" r:id="rId3"/>
    <p:sldLayoutId id="2147484009" r:id="rId4"/>
    <p:sldLayoutId id="2147484010" r:id="rId5"/>
    <p:sldLayoutId id="2147484011" r:id="rId6"/>
    <p:sldLayoutId id="2147484012" r:id="rId7"/>
    <p:sldLayoutId id="2147484013" r:id="rId8"/>
    <p:sldLayoutId id="2147484014" r:id="rId9"/>
    <p:sldLayoutId id="2147484015" r:id="rId10"/>
    <p:sldLayoutId id="2147484016" r:id="rId11"/>
  </p:sldLayoutIdLst>
  <p:hf hdr="0" ftr="0" dt="0"/>
  <p:txStyles>
    <p:titleStyle>
      <a:lvl1pPr algn="l" rtl="0" eaLnBrk="0" fontAlgn="base" hangingPunct="0">
        <a:spcBef>
          <a:spcPct val="0"/>
        </a:spcBef>
        <a:spcAft>
          <a:spcPct val="0"/>
        </a:spcAft>
        <a:defRPr sz="3800" b="1">
          <a:solidFill>
            <a:srgbClr val="A2BC36"/>
          </a:solidFill>
          <a:latin typeface="+mj-lt"/>
          <a:ea typeface="+mj-ea"/>
          <a:cs typeface="+mj-cs"/>
        </a:defRPr>
      </a:lvl1pPr>
      <a:lvl2pPr algn="l" rtl="0" eaLnBrk="0" fontAlgn="base" hangingPunct="0">
        <a:spcBef>
          <a:spcPct val="0"/>
        </a:spcBef>
        <a:spcAft>
          <a:spcPct val="0"/>
        </a:spcAft>
        <a:defRPr sz="3800" b="1">
          <a:solidFill>
            <a:srgbClr val="A2BC36"/>
          </a:solidFill>
          <a:latin typeface="Arial" charset="0"/>
          <a:ea typeface="ヒラギノ角ゴ Pro W3" pitchFamily="1" charset="-128"/>
        </a:defRPr>
      </a:lvl2pPr>
      <a:lvl3pPr algn="l" rtl="0" eaLnBrk="0" fontAlgn="base" hangingPunct="0">
        <a:spcBef>
          <a:spcPct val="0"/>
        </a:spcBef>
        <a:spcAft>
          <a:spcPct val="0"/>
        </a:spcAft>
        <a:defRPr sz="3800" b="1">
          <a:solidFill>
            <a:srgbClr val="A2BC36"/>
          </a:solidFill>
          <a:latin typeface="Arial" charset="0"/>
          <a:ea typeface="ヒラギノ角ゴ Pro W3" pitchFamily="1" charset="-128"/>
        </a:defRPr>
      </a:lvl3pPr>
      <a:lvl4pPr algn="l" rtl="0" eaLnBrk="0" fontAlgn="base" hangingPunct="0">
        <a:spcBef>
          <a:spcPct val="0"/>
        </a:spcBef>
        <a:spcAft>
          <a:spcPct val="0"/>
        </a:spcAft>
        <a:defRPr sz="3800" b="1">
          <a:solidFill>
            <a:srgbClr val="A2BC36"/>
          </a:solidFill>
          <a:latin typeface="Arial" charset="0"/>
          <a:ea typeface="ヒラギノ角ゴ Pro W3" pitchFamily="1" charset="-128"/>
        </a:defRPr>
      </a:lvl4pPr>
      <a:lvl5pPr algn="l" rtl="0" eaLnBrk="0" fontAlgn="base" hangingPunct="0">
        <a:spcBef>
          <a:spcPct val="0"/>
        </a:spcBef>
        <a:spcAft>
          <a:spcPct val="0"/>
        </a:spcAft>
        <a:defRPr sz="3800" b="1">
          <a:solidFill>
            <a:srgbClr val="A2BC36"/>
          </a:solidFill>
          <a:latin typeface="Arial" charset="0"/>
          <a:ea typeface="ヒラギノ角ゴ Pro W3" pitchFamily="1" charset="-128"/>
        </a:defRPr>
      </a:lvl5pPr>
      <a:lvl6pPr marL="457200" algn="l" rtl="0" eaLnBrk="1" fontAlgn="base" hangingPunct="1">
        <a:spcBef>
          <a:spcPct val="0"/>
        </a:spcBef>
        <a:spcAft>
          <a:spcPct val="0"/>
        </a:spcAft>
        <a:defRPr sz="3800" b="1">
          <a:solidFill>
            <a:srgbClr val="A2BC36"/>
          </a:solidFill>
          <a:latin typeface="Arial" charset="0"/>
          <a:ea typeface="ヒラギノ角ゴ Pro W3" pitchFamily="1" charset="-128"/>
        </a:defRPr>
      </a:lvl6pPr>
      <a:lvl7pPr marL="914400" algn="l" rtl="0" eaLnBrk="1" fontAlgn="base" hangingPunct="1">
        <a:spcBef>
          <a:spcPct val="0"/>
        </a:spcBef>
        <a:spcAft>
          <a:spcPct val="0"/>
        </a:spcAft>
        <a:defRPr sz="3800" b="1">
          <a:solidFill>
            <a:srgbClr val="A2BC36"/>
          </a:solidFill>
          <a:latin typeface="Arial" charset="0"/>
          <a:ea typeface="ヒラギノ角ゴ Pro W3" pitchFamily="1" charset="-128"/>
        </a:defRPr>
      </a:lvl7pPr>
      <a:lvl8pPr marL="1371600" algn="l" rtl="0" eaLnBrk="1" fontAlgn="base" hangingPunct="1">
        <a:spcBef>
          <a:spcPct val="0"/>
        </a:spcBef>
        <a:spcAft>
          <a:spcPct val="0"/>
        </a:spcAft>
        <a:defRPr sz="3800" b="1">
          <a:solidFill>
            <a:srgbClr val="A2BC36"/>
          </a:solidFill>
          <a:latin typeface="Arial" charset="0"/>
          <a:ea typeface="ヒラギノ角ゴ Pro W3" pitchFamily="1" charset="-128"/>
        </a:defRPr>
      </a:lvl8pPr>
      <a:lvl9pPr marL="1828800" algn="l" rtl="0" eaLnBrk="1" fontAlgn="base" hangingPunct="1">
        <a:spcBef>
          <a:spcPct val="0"/>
        </a:spcBef>
        <a:spcAft>
          <a:spcPct val="0"/>
        </a:spcAft>
        <a:defRPr sz="3800" b="1">
          <a:solidFill>
            <a:srgbClr val="A2BC36"/>
          </a:solidFill>
          <a:latin typeface="Arial" charset="0"/>
          <a:ea typeface="ヒラギノ角ゴ Pro W3" pitchFamily="1" charset="-128"/>
        </a:defRPr>
      </a:lvl9pPr>
    </p:titleStyle>
    <p:bodyStyle>
      <a:lvl1pPr marL="342900" indent="-342900" algn="l" rtl="0" eaLnBrk="0" fontAlgn="base" hangingPunct="0">
        <a:spcBef>
          <a:spcPct val="20000"/>
        </a:spcBef>
        <a:spcAft>
          <a:spcPct val="0"/>
        </a:spcAft>
        <a:buChar char="•"/>
        <a:defRPr sz="3000">
          <a:solidFill>
            <a:srgbClr val="0D4376"/>
          </a:solidFill>
          <a:latin typeface="+mn-lt"/>
          <a:ea typeface="+mn-ea"/>
          <a:cs typeface="+mn-cs"/>
        </a:defRPr>
      </a:lvl1pPr>
      <a:lvl2pPr marL="742950" indent="-285750" algn="l" rtl="0" eaLnBrk="0" fontAlgn="base" hangingPunct="0">
        <a:spcBef>
          <a:spcPct val="20000"/>
        </a:spcBef>
        <a:spcAft>
          <a:spcPct val="0"/>
        </a:spcAft>
        <a:buChar char="–"/>
        <a:defRPr sz="2800">
          <a:solidFill>
            <a:srgbClr val="0D4376"/>
          </a:solidFill>
          <a:latin typeface="+mn-lt"/>
          <a:ea typeface="+mn-ea"/>
        </a:defRPr>
      </a:lvl2pPr>
      <a:lvl3pPr marL="1143000" indent="-228600" algn="l" rtl="0" eaLnBrk="0" fontAlgn="base" hangingPunct="0">
        <a:spcBef>
          <a:spcPct val="20000"/>
        </a:spcBef>
        <a:spcAft>
          <a:spcPct val="0"/>
        </a:spcAft>
        <a:buChar char="•"/>
        <a:defRPr sz="2400">
          <a:solidFill>
            <a:srgbClr val="0D4376"/>
          </a:solidFill>
          <a:latin typeface="+mn-lt"/>
          <a:ea typeface="+mn-ea"/>
        </a:defRPr>
      </a:lvl3pPr>
      <a:lvl4pPr marL="1600200" indent="-228600" algn="l" rtl="0" eaLnBrk="0" fontAlgn="base" hangingPunct="0">
        <a:spcBef>
          <a:spcPct val="20000"/>
        </a:spcBef>
        <a:spcAft>
          <a:spcPct val="0"/>
        </a:spcAft>
        <a:buChar char="–"/>
        <a:defRPr sz="2000">
          <a:solidFill>
            <a:srgbClr val="0D4376"/>
          </a:solidFill>
          <a:latin typeface="+mn-lt"/>
          <a:ea typeface="+mn-ea"/>
        </a:defRPr>
      </a:lvl4pPr>
      <a:lvl5pPr marL="2057400" indent="-228600" algn="l" rtl="0" eaLnBrk="0" fontAlgn="base" hangingPunct="0">
        <a:spcBef>
          <a:spcPct val="20000"/>
        </a:spcBef>
        <a:spcAft>
          <a:spcPct val="0"/>
        </a:spcAft>
        <a:buChar char="»"/>
        <a:defRPr sz="2000">
          <a:solidFill>
            <a:srgbClr val="0D4376"/>
          </a:solidFill>
          <a:latin typeface="+mn-lt"/>
          <a:ea typeface="+mn-ea"/>
        </a:defRPr>
      </a:lvl5pPr>
      <a:lvl6pPr marL="2514600" indent="-228600" algn="l" rtl="0" eaLnBrk="1" fontAlgn="base" hangingPunct="1">
        <a:spcBef>
          <a:spcPct val="20000"/>
        </a:spcBef>
        <a:spcAft>
          <a:spcPct val="0"/>
        </a:spcAft>
        <a:buChar char="»"/>
        <a:defRPr sz="2000">
          <a:solidFill>
            <a:srgbClr val="0D4376"/>
          </a:solidFill>
          <a:latin typeface="+mn-lt"/>
          <a:ea typeface="+mn-ea"/>
        </a:defRPr>
      </a:lvl6pPr>
      <a:lvl7pPr marL="2971800" indent="-228600" algn="l" rtl="0" eaLnBrk="1" fontAlgn="base" hangingPunct="1">
        <a:spcBef>
          <a:spcPct val="20000"/>
        </a:spcBef>
        <a:spcAft>
          <a:spcPct val="0"/>
        </a:spcAft>
        <a:buChar char="»"/>
        <a:defRPr sz="2000">
          <a:solidFill>
            <a:srgbClr val="0D4376"/>
          </a:solidFill>
          <a:latin typeface="+mn-lt"/>
          <a:ea typeface="+mn-ea"/>
        </a:defRPr>
      </a:lvl7pPr>
      <a:lvl8pPr marL="3429000" indent="-228600" algn="l" rtl="0" eaLnBrk="1" fontAlgn="base" hangingPunct="1">
        <a:spcBef>
          <a:spcPct val="20000"/>
        </a:spcBef>
        <a:spcAft>
          <a:spcPct val="0"/>
        </a:spcAft>
        <a:buChar char="»"/>
        <a:defRPr sz="2000">
          <a:solidFill>
            <a:srgbClr val="0D4376"/>
          </a:solidFill>
          <a:latin typeface="+mn-lt"/>
          <a:ea typeface="+mn-ea"/>
        </a:defRPr>
      </a:lvl8pPr>
      <a:lvl9pPr marL="3886200" indent="-228600" algn="l" rtl="0" eaLnBrk="1" fontAlgn="base" hangingPunct="1">
        <a:spcBef>
          <a:spcPct val="20000"/>
        </a:spcBef>
        <a:spcAft>
          <a:spcPct val="0"/>
        </a:spcAft>
        <a:buChar char="»"/>
        <a:defRPr sz="2000">
          <a:solidFill>
            <a:srgbClr val="0D4376"/>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news.bbc.co.uk/2/hi/entertainment/8467212.stm"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achieve.org/"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mailto:rmcbroom@dpi.state.nc.us"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hyperlink" Target="http://www.ncpublicschools.org/profdev/training" TargetMode="External"/><Relationship Id="rId4" Type="http://schemas.openxmlformats.org/officeDocument/2006/relationships/hyperlink" Target="mailto:dalbaugh@dpi.state.nc.u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txBox="1">
            <a:spLocks noChangeArrowheads="1"/>
          </p:cNvSpPr>
          <p:nvPr/>
        </p:nvSpPr>
        <p:spPr bwMode="auto">
          <a:xfrm>
            <a:off x="533400" y="4724400"/>
            <a:ext cx="8001000" cy="1905000"/>
          </a:xfrm>
          <a:prstGeom prst="rect">
            <a:avLst/>
          </a:prstGeom>
          <a:noFill/>
          <a:ln w="19050">
            <a:noFill/>
            <a:miter lim="800000"/>
            <a:headEnd/>
            <a:tailEnd/>
          </a:ln>
        </p:spPr>
        <p:txBody>
          <a:bodyPr/>
          <a:lstStyle/>
          <a:p>
            <a:pPr marL="342900" indent="-342900" algn="ctr">
              <a:spcBef>
                <a:spcPct val="20000"/>
              </a:spcBef>
              <a:buClr>
                <a:schemeClr val="accent1"/>
              </a:buClr>
              <a:buSzPct val="70000"/>
            </a:pPr>
            <a:r>
              <a:rPr lang="en-US" sz="2400" dirty="0">
                <a:solidFill>
                  <a:schemeClr val="tx2"/>
                </a:solidFill>
                <a:latin typeface="Times New Roman" pitchFamily="18" charset="0"/>
                <a:cs typeface="Times New Roman" pitchFamily="18" charset="0"/>
              </a:rPr>
              <a:t>Rachel McBroom, Ph.D</a:t>
            </a:r>
          </a:p>
          <a:p>
            <a:pPr marL="342900" indent="-342900" algn="ctr">
              <a:spcBef>
                <a:spcPct val="20000"/>
              </a:spcBef>
              <a:buClr>
                <a:schemeClr val="accent1"/>
              </a:buClr>
              <a:buSzPct val="70000"/>
            </a:pPr>
            <a:r>
              <a:rPr lang="en-US" sz="2400" dirty="0">
                <a:solidFill>
                  <a:schemeClr val="tx2"/>
                </a:solidFill>
                <a:latin typeface="Times New Roman" pitchFamily="18" charset="0"/>
                <a:cs typeface="Times New Roman" pitchFamily="18" charset="0"/>
              </a:rPr>
              <a:t>Donna Albaugh</a:t>
            </a:r>
          </a:p>
          <a:p>
            <a:pPr marL="342900" indent="-342900" algn="ctr">
              <a:spcBef>
                <a:spcPct val="20000"/>
              </a:spcBef>
              <a:buClr>
                <a:schemeClr val="accent1"/>
              </a:buClr>
              <a:buSzPct val="70000"/>
            </a:pPr>
            <a:r>
              <a:rPr lang="en-US" sz="1600" dirty="0">
                <a:solidFill>
                  <a:schemeClr val="tx2"/>
                </a:solidFill>
                <a:latin typeface="Times New Roman" pitchFamily="18" charset="0"/>
                <a:cs typeface="Times New Roman" pitchFamily="18" charset="0"/>
              </a:rPr>
              <a:t>Educator Recruitment and Development</a:t>
            </a:r>
          </a:p>
          <a:p>
            <a:pPr marL="342900" indent="-342900" algn="ctr">
              <a:spcBef>
                <a:spcPct val="20000"/>
              </a:spcBef>
              <a:buClr>
                <a:schemeClr val="accent1"/>
              </a:buClr>
              <a:buSzPct val="70000"/>
            </a:pPr>
            <a:endParaRPr lang="en-US" sz="1400" dirty="0">
              <a:solidFill>
                <a:schemeClr val="tx2"/>
              </a:solidFill>
              <a:latin typeface="Times New Roman" pitchFamily="18" charset="0"/>
              <a:cs typeface="Times New Roman" pitchFamily="18" charset="0"/>
            </a:endParaRPr>
          </a:p>
          <a:p>
            <a:pPr marL="342900" indent="-342900" algn="ctr">
              <a:spcBef>
                <a:spcPct val="20000"/>
              </a:spcBef>
              <a:buClr>
                <a:schemeClr val="accent1"/>
              </a:buClr>
              <a:buSzPct val="70000"/>
            </a:pPr>
            <a:r>
              <a:rPr lang="en-US" sz="1400" dirty="0">
                <a:solidFill>
                  <a:schemeClr val="tx2"/>
                </a:solidFill>
                <a:latin typeface="Times New Roman" pitchFamily="18" charset="0"/>
                <a:cs typeface="Times New Roman" pitchFamily="18" charset="0"/>
              </a:rPr>
              <a:t>Presented at the NC Association of School Administrators Conference</a:t>
            </a:r>
          </a:p>
          <a:p>
            <a:pPr marL="342900" indent="-342900" algn="ctr">
              <a:spcBef>
                <a:spcPct val="20000"/>
              </a:spcBef>
              <a:buClr>
                <a:schemeClr val="accent1"/>
              </a:buClr>
              <a:buSzPct val="70000"/>
            </a:pPr>
            <a:r>
              <a:rPr lang="en-US" sz="1400" dirty="0">
                <a:solidFill>
                  <a:schemeClr val="tx2"/>
                </a:solidFill>
                <a:latin typeface="Times New Roman" pitchFamily="18" charset="0"/>
                <a:cs typeface="Times New Roman" pitchFamily="18" charset="0"/>
              </a:rPr>
              <a:t>April </a:t>
            </a:r>
            <a:r>
              <a:rPr lang="en-US" sz="1400" dirty="0" smtClean="0">
                <a:solidFill>
                  <a:schemeClr val="tx2"/>
                </a:solidFill>
                <a:latin typeface="Times New Roman" pitchFamily="18" charset="0"/>
                <a:cs typeface="Times New Roman" pitchFamily="18" charset="0"/>
              </a:rPr>
              <a:t>1, </a:t>
            </a:r>
            <a:r>
              <a:rPr lang="en-US" sz="1400" dirty="0">
                <a:solidFill>
                  <a:schemeClr val="tx2"/>
                </a:solidFill>
                <a:latin typeface="Times New Roman" pitchFamily="18" charset="0"/>
                <a:cs typeface="Times New Roman" pitchFamily="18" charset="0"/>
              </a:rPr>
              <a:t>2011</a:t>
            </a:r>
          </a:p>
        </p:txBody>
      </p:sp>
      <p:sp>
        <p:nvSpPr>
          <p:cNvPr id="3075" name="Rectangle 2"/>
          <p:cNvSpPr>
            <a:spLocks noChangeArrowheads="1"/>
          </p:cNvSpPr>
          <p:nvPr/>
        </p:nvSpPr>
        <p:spPr bwMode="auto">
          <a:xfrm>
            <a:off x="533400" y="1143000"/>
            <a:ext cx="8153400" cy="2084388"/>
          </a:xfrm>
          <a:prstGeom prst="rect">
            <a:avLst/>
          </a:prstGeom>
          <a:noFill/>
          <a:ln w="9525">
            <a:noFill/>
            <a:miter lim="800000"/>
            <a:headEnd/>
            <a:tailEnd/>
          </a:ln>
        </p:spPr>
        <p:txBody>
          <a:bodyPr anchor="ctr"/>
          <a:lstStyle/>
          <a:p>
            <a:pPr algn="ctr"/>
            <a:r>
              <a:rPr lang="en-US" sz="5400" dirty="0">
                <a:solidFill>
                  <a:schemeClr val="tx2"/>
                </a:solidFill>
                <a:latin typeface="Times New Roman" pitchFamily="18" charset="0"/>
                <a:cs typeface="Times New Roman" pitchFamily="18" charset="0"/>
              </a:rPr>
              <a:t>The NC </a:t>
            </a:r>
          </a:p>
          <a:p>
            <a:pPr algn="ctr"/>
            <a:r>
              <a:rPr lang="en-US" sz="5400" dirty="0">
                <a:solidFill>
                  <a:schemeClr val="tx2"/>
                </a:solidFill>
                <a:latin typeface="Times New Roman" pitchFamily="18" charset="0"/>
                <a:cs typeface="Times New Roman" pitchFamily="18" charset="0"/>
              </a:rPr>
              <a:t>Teacher Evaluation Process</a:t>
            </a:r>
          </a:p>
        </p:txBody>
      </p:sp>
      <p:sp>
        <p:nvSpPr>
          <p:cNvPr id="3076" name="Slide Number Placeholder 6"/>
          <p:cNvSpPr>
            <a:spLocks noGrp="1"/>
          </p:cNvSpPr>
          <p:nvPr>
            <p:ph type="sldNum" sz="quarter" idx="10"/>
          </p:nvPr>
        </p:nvSpPr>
        <p:spPr/>
        <p:txBody>
          <a:bodyPr/>
          <a:lstStyle/>
          <a:p>
            <a:pPr>
              <a:defRPr/>
            </a:pPr>
            <a:fld id="{34076D94-CC8F-4296-8A46-575ABD9C7697}" type="slidenum">
              <a:rPr lang="en-US" smtClean="0"/>
              <a:pPr>
                <a:defRPr/>
              </a:pPr>
              <a:t>1</a:t>
            </a:fld>
            <a:endParaRPr lang="en-US" dirty="0" smtClean="0"/>
          </a:p>
        </p:txBody>
      </p:sp>
      <p:pic>
        <p:nvPicPr>
          <p:cNvPr id="3077" name="Picture 5" descr="blackscreenslogo_centertext.gif"/>
          <p:cNvPicPr>
            <a:picLocks noChangeAspect="1"/>
          </p:cNvPicPr>
          <p:nvPr/>
        </p:nvPicPr>
        <p:blipFill>
          <a:blip r:embed="rId2" cstate="print"/>
          <a:srcRect/>
          <a:stretch>
            <a:fillRect/>
          </a:stretch>
        </p:blipFill>
        <p:spPr bwMode="auto">
          <a:xfrm>
            <a:off x="3581400" y="3276600"/>
            <a:ext cx="1828800" cy="1441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3505200" y="234950"/>
            <a:ext cx="2239963" cy="431800"/>
          </a:xfrm>
          <a:prstGeom prst="rect">
            <a:avLst/>
          </a:prstGeom>
          <a:noFill/>
          <a:ln w="9525">
            <a:noFill/>
            <a:miter lim="800000"/>
            <a:headEnd/>
            <a:tailEnd/>
          </a:ln>
        </p:spPr>
        <p:txBody>
          <a:bodyPr lIns="76810" tIns="38405" rIns="76810" bIns="38405">
            <a:spAutoFit/>
          </a:bodyPr>
          <a:lstStyle/>
          <a:p>
            <a:r>
              <a:rPr lang="en-US" sz="2300" dirty="0">
                <a:solidFill>
                  <a:srgbClr val="B4C12C"/>
                </a:solidFill>
                <a:latin typeface="Arial - 36"/>
              </a:rPr>
              <a:t>What are they ?</a:t>
            </a:r>
          </a:p>
        </p:txBody>
      </p:sp>
      <p:pic>
        <p:nvPicPr>
          <p:cNvPr id="12291" name="Picture 2" descr="p21_rainbow_id254.jpg"/>
          <p:cNvPicPr>
            <a:picLocks/>
          </p:cNvPicPr>
          <p:nvPr/>
        </p:nvPicPr>
        <p:blipFill>
          <a:blip r:embed="rId2" cstate="print"/>
          <a:srcRect/>
          <a:stretch>
            <a:fillRect/>
          </a:stretch>
        </p:blipFill>
        <p:spPr bwMode="auto">
          <a:xfrm>
            <a:off x="1731963" y="849313"/>
            <a:ext cx="5735637" cy="3875087"/>
          </a:xfrm>
          <a:prstGeom prst="rect">
            <a:avLst/>
          </a:prstGeom>
          <a:solidFill>
            <a:srgbClr val="000000">
              <a:alpha val="0"/>
            </a:srgbClr>
          </a:solidFill>
          <a:ln w="9525">
            <a:noFill/>
            <a:miter lim="800000"/>
            <a:headEnd/>
            <a:tailEnd/>
          </a:ln>
        </p:spPr>
      </p:pic>
      <p:grpSp>
        <p:nvGrpSpPr>
          <p:cNvPr id="12" name="Group 11"/>
          <p:cNvGrpSpPr>
            <a:grpSpLocks/>
          </p:cNvGrpSpPr>
          <p:nvPr/>
        </p:nvGrpSpPr>
        <p:grpSpPr bwMode="auto">
          <a:xfrm>
            <a:off x="57150" y="438150"/>
            <a:ext cx="9132888" cy="4140200"/>
            <a:chOff x="63500" y="567585"/>
            <a:chExt cx="10147300" cy="5368264"/>
          </a:xfrm>
        </p:grpSpPr>
        <p:sp>
          <p:nvSpPr>
            <p:cNvPr id="12293" name="TextBox 3"/>
            <p:cNvSpPr txBox="1">
              <a:spLocks noChangeArrowheads="1"/>
            </p:cNvSpPr>
            <p:nvPr/>
          </p:nvSpPr>
          <p:spPr bwMode="auto">
            <a:xfrm rot="-1500000">
              <a:off x="596900" y="567585"/>
              <a:ext cx="2489200" cy="478764"/>
            </a:xfrm>
            <a:prstGeom prst="rect">
              <a:avLst/>
            </a:prstGeom>
            <a:noFill/>
            <a:ln w="9525">
              <a:noFill/>
              <a:miter lim="800000"/>
              <a:headEnd/>
              <a:tailEnd/>
            </a:ln>
          </p:spPr>
          <p:txBody>
            <a:bodyPr>
              <a:spAutoFit/>
            </a:bodyPr>
            <a:lstStyle/>
            <a:p>
              <a:r>
                <a:rPr lang="en-US" dirty="0">
                  <a:solidFill>
                    <a:srgbClr val="6185AB"/>
                  </a:solidFill>
                  <a:latin typeface="Arial - 24"/>
                </a:rPr>
                <a:t>communication</a:t>
              </a:r>
            </a:p>
          </p:txBody>
        </p:sp>
        <p:sp>
          <p:nvSpPr>
            <p:cNvPr id="12294" name="TextBox 4"/>
            <p:cNvSpPr txBox="1">
              <a:spLocks noChangeArrowheads="1"/>
            </p:cNvSpPr>
            <p:nvPr/>
          </p:nvSpPr>
          <p:spPr bwMode="auto">
            <a:xfrm rot="-1620000">
              <a:off x="469900" y="2116984"/>
              <a:ext cx="2159000" cy="478764"/>
            </a:xfrm>
            <a:prstGeom prst="rect">
              <a:avLst/>
            </a:prstGeom>
            <a:noFill/>
            <a:ln w="9525">
              <a:noFill/>
              <a:miter lim="800000"/>
              <a:headEnd/>
              <a:tailEnd/>
            </a:ln>
          </p:spPr>
          <p:txBody>
            <a:bodyPr>
              <a:spAutoFit/>
            </a:bodyPr>
            <a:lstStyle/>
            <a:p>
              <a:r>
                <a:rPr lang="en-US" dirty="0">
                  <a:solidFill>
                    <a:srgbClr val="6185AB"/>
                  </a:solidFill>
                  <a:latin typeface="Arial - 24"/>
                </a:rPr>
                <a:t>collaboration</a:t>
              </a:r>
            </a:p>
          </p:txBody>
        </p:sp>
        <p:sp>
          <p:nvSpPr>
            <p:cNvPr id="12295" name="TextBox 5"/>
            <p:cNvSpPr txBox="1">
              <a:spLocks noChangeArrowheads="1"/>
            </p:cNvSpPr>
            <p:nvPr/>
          </p:nvSpPr>
          <p:spPr bwMode="auto">
            <a:xfrm rot="1020000">
              <a:off x="7505700" y="885086"/>
              <a:ext cx="2311400" cy="478764"/>
            </a:xfrm>
            <a:prstGeom prst="rect">
              <a:avLst/>
            </a:prstGeom>
            <a:noFill/>
            <a:ln w="9525">
              <a:noFill/>
              <a:miter lim="800000"/>
              <a:headEnd/>
              <a:tailEnd/>
            </a:ln>
          </p:spPr>
          <p:txBody>
            <a:bodyPr>
              <a:spAutoFit/>
            </a:bodyPr>
            <a:lstStyle/>
            <a:p>
              <a:r>
                <a:rPr lang="en-US" dirty="0">
                  <a:solidFill>
                    <a:srgbClr val="6185AB"/>
                  </a:solidFill>
                  <a:latin typeface="Arial - 24"/>
                </a:rPr>
                <a:t>media literacy</a:t>
              </a:r>
            </a:p>
          </p:txBody>
        </p:sp>
        <p:sp>
          <p:nvSpPr>
            <p:cNvPr id="12296" name="TextBox 6"/>
            <p:cNvSpPr txBox="1">
              <a:spLocks noChangeArrowheads="1"/>
            </p:cNvSpPr>
            <p:nvPr/>
          </p:nvSpPr>
          <p:spPr bwMode="auto">
            <a:xfrm rot="-1800000">
              <a:off x="266700" y="3640984"/>
              <a:ext cx="2032000" cy="478764"/>
            </a:xfrm>
            <a:prstGeom prst="rect">
              <a:avLst/>
            </a:prstGeom>
            <a:noFill/>
            <a:ln w="9525">
              <a:noFill/>
              <a:miter lim="800000"/>
              <a:headEnd/>
              <a:tailEnd/>
            </a:ln>
          </p:spPr>
          <p:txBody>
            <a:bodyPr>
              <a:spAutoFit/>
            </a:bodyPr>
            <a:lstStyle/>
            <a:p>
              <a:r>
                <a:rPr lang="en-US" dirty="0">
                  <a:solidFill>
                    <a:srgbClr val="6185AB"/>
                  </a:solidFill>
                  <a:latin typeface="Arial - 24"/>
                </a:rPr>
                <a:t>cooperation</a:t>
              </a:r>
            </a:p>
          </p:txBody>
        </p:sp>
        <p:sp>
          <p:nvSpPr>
            <p:cNvPr id="12297" name="TextBox 7"/>
            <p:cNvSpPr txBox="1">
              <a:spLocks noChangeArrowheads="1"/>
            </p:cNvSpPr>
            <p:nvPr/>
          </p:nvSpPr>
          <p:spPr bwMode="auto">
            <a:xfrm rot="1200000">
              <a:off x="7645400" y="2193185"/>
              <a:ext cx="2565400" cy="478764"/>
            </a:xfrm>
            <a:prstGeom prst="rect">
              <a:avLst/>
            </a:prstGeom>
            <a:noFill/>
            <a:ln w="9525">
              <a:noFill/>
              <a:miter lim="800000"/>
              <a:headEnd/>
              <a:tailEnd/>
            </a:ln>
          </p:spPr>
          <p:txBody>
            <a:bodyPr>
              <a:spAutoFit/>
            </a:bodyPr>
            <a:lstStyle/>
            <a:p>
              <a:r>
                <a:rPr lang="en-US" dirty="0">
                  <a:solidFill>
                    <a:srgbClr val="6185AB"/>
                  </a:solidFill>
                  <a:latin typeface="Arial - 24"/>
                </a:rPr>
                <a:t>financial literacy</a:t>
              </a:r>
            </a:p>
          </p:txBody>
        </p:sp>
        <p:sp>
          <p:nvSpPr>
            <p:cNvPr id="12298" name="TextBox 8"/>
            <p:cNvSpPr txBox="1">
              <a:spLocks noChangeArrowheads="1"/>
            </p:cNvSpPr>
            <p:nvPr/>
          </p:nvSpPr>
          <p:spPr bwMode="auto">
            <a:xfrm rot="1140000">
              <a:off x="8204200" y="5012585"/>
              <a:ext cx="1625600" cy="478764"/>
            </a:xfrm>
            <a:prstGeom prst="rect">
              <a:avLst/>
            </a:prstGeom>
            <a:noFill/>
            <a:ln w="9525">
              <a:noFill/>
              <a:miter lim="800000"/>
              <a:headEnd/>
              <a:tailEnd/>
            </a:ln>
          </p:spPr>
          <p:txBody>
            <a:bodyPr>
              <a:spAutoFit/>
            </a:bodyPr>
            <a:lstStyle/>
            <a:p>
              <a:r>
                <a:rPr lang="en-US" dirty="0">
                  <a:solidFill>
                    <a:srgbClr val="6185AB"/>
                  </a:solidFill>
                  <a:latin typeface="Arial - 24"/>
                </a:rPr>
                <a:t>creativity</a:t>
              </a:r>
            </a:p>
          </p:txBody>
        </p:sp>
        <p:sp>
          <p:nvSpPr>
            <p:cNvPr id="12299" name="TextBox 9"/>
            <p:cNvSpPr txBox="1">
              <a:spLocks noChangeArrowheads="1"/>
            </p:cNvSpPr>
            <p:nvPr/>
          </p:nvSpPr>
          <p:spPr bwMode="auto">
            <a:xfrm rot="-1500000">
              <a:off x="63500" y="5457085"/>
              <a:ext cx="2438400" cy="478764"/>
            </a:xfrm>
            <a:prstGeom prst="rect">
              <a:avLst/>
            </a:prstGeom>
            <a:noFill/>
            <a:ln w="9525">
              <a:noFill/>
              <a:miter lim="800000"/>
              <a:headEnd/>
              <a:tailEnd/>
            </a:ln>
          </p:spPr>
          <p:txBody>
            <a:bodyPr>
              <a:spAutoFit/>
            </a:bodyPr>
            <a:lstStyle/>
            <a:p>
              <a:r>
                <a:rPr lang="en-US" dirty="0">
                  <a:solidFill>
                    <a:srgbClr val="6185AB"/>
                  </a:solidFill>
                  <a:latin typeface="Arial - 24"/>
                </a:rPr>
                <a:t>critical thinking</a:t>
              </a:r>
            </a:p>
          </p:txBody>
        </p:sp>
        <p:sp>
          <p:nvSpPr>
            <p:cNvPr id="12300" name="TextBox 10"/>
            <p:cNvSpPr txBox="1">
              <a:spLocks noChangeArrowheads="1"/>
            </p:cNvSpPr>
            <p:nvPr/>
          </p:nvSpPr>
          <p:spPr bwMode="auto">
            <a:xfrm rot="1200000">
              <a:off x="7493000" y="3425085"/>
              <a:ext cx="2590800" cy="478764"/>
            </a:xfrm>
            <a:prstGeom prst="rect">
              <a:avLst/>
            </a:prstGeom>
            <a:noFill/>
            <a:ln w="9525">
              <a:noFill/>
              <a:miter lim="800000"/>
              <a:headEnd/>
              <a:tailEnd/>
            </a:ln>
          </p:spPr>
          <p:txBody>
            <a:bodyPr>
              <a:spAutoFit/>
            </a:bodyPr>
            <a:lstStyle/>
            <a:p>
              <a:r>
                <a:rPr lang="en-US" dirty="0">
                  <a:solidFill>
                    <a:srgbClr val="6185AB"/>
                  </a:solidFill>
                  <a:latin typeface="Arial - 24"/>
                </a:rPr>
                <a:t>technology skills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descr="21st century skills tagxedo.jpg"/>
          <p:cNvPicPr>
            <a:picLocks/>
          </p:cNvPicPr>
          <p:nvPr/>
        </p:nvPicPr>
        <p:blipFill>
          <a:blip r:embed="rId2" cstate="print"/>
          <a:srcRect/>
          <a:stretch>
            <a:fillRect/>
          </a:stretch>
        </p:blipFill>
        <p:spPr bwMode="auto">
          <a:xfrm>
            <a:off x="1550988" y="117475"/>
            <a:ext cx="6042025" cy="4919663"/>
          </a:xfrm>
          <a:prstGeom prst="rect">
            <a:avLst/>
          </a:prstGeom>
          <a:solidFill>
            <a:srgbClr val="000000">
              <a:alpha val="0"/>
            </a:srgbClr>
          </a:solid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descr="MSOfficePNG.png">
            <a:hlinkClick r:id="rId2"/>
          </p:cNvPr>
          <p:cNvPicPr>
            <a:picLocks/>
          </p:cNvPicPr>
          <p:nvPr/>
        </p:nvPicPr>
        <p:blipFill>
          <a:blip r:embed="rId3" cstate="print"/>
          <a:srcRect/>
          <a:stretch>
            <a:fillRect/>
          </a:stretch>
        </p:blipFill>
        <p:spPr bwMode="auto">
          <a:xfrm>
            <a:off x="2974975" y="354013"/>
            <a:ext cx="3194050" cy="5360987"/>
          </a:xfrm>
          <a:prstGeom prst="rect">
            <a:avLst/>
          </a:prstGeom>
          <a:solidFill>
            <a:srgbClr val="000000">
              <a:alpha val="0"/>
            </a:srgbClr>
          </a:solid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p:txBody>
          <a:bodyPr/>
          <a:lstStyle/>
          <a:p>
            <a:pPr>
              <a:defRPr/>
            </a:pPr>
            <a:fld id="{86B9218D-CDA2-42A4-99EC-C44249F74AFF}" type="slidenum">
              <a:rPr lang="en-US" smtClean="0"/>
              <a:pPr>
                <a:defRPr/>
              </a:pPr>
              <a:t>13</a:t>
            </a:fld>
            <a:endParaRPr lang="en-US" dirty="0" smtClean="0"/>
          </a:p>
        </p:txBody>
      </p:sp>
      <p:sp>
        <p:nvSpPr>
          <p:cNvPr id="15363" name="Title 4"/>
          <p:cNvSpPr>
            <a:spLocks noGrp="1"/>
          </p:cNvSpPr>
          <p:nvPr>
            <p:ph type="title" idx="4294967295"/>
          </p:nvPr>
        </p:nvSpPr>
        <p:spPr>
          <a:xfrm>
            <a:off x="609600" y="152400"/>
            <a:ext cx="8183563" cy="777875"/>
          </a:xfrm>
        </p:spPr>
        <p:txBody>
          <a:bodyPr/>
          <a:lstStyle/>
          <a:p>
            <a:pPr eaLnBrk="1" hangingPunct="1"/>
            <a:r>
              <a:rPr lang="en-US" sz="4000" dirty="0" smtClean="0">
                <a:solidFill>
                  <a:srgbClr val="0070C0"/>
                </a:solidFill>
                <a:latin typeface="Times New Roman" pitchFamily="18" charset="0"/>
                <a:cs typeface="Times New Roman" pitchFamily="18" charset="0"/>
              </a:rPr>
              <a:t>Terms in the Evaluation Process</a:t>
            </a:r>
          </a:p>
        </p:txBody>
      </p:sp>
      <p:sp>
        <p:nvSpPr>
          <p:cNvPr id="15364" name="Rectangle 3"/>
          <p:cNvSpPr>
            <a:spLocks noGrp="1" noChangeArrowheads="1"/>
          </p:cNvSpPr>
          <p:nvPr>
            <p:ph idx="4294967295"/>
          </p:nvPr>
        </p:nvSpPr>
        <p:spPr>
          <a:xfrm>
            <a:off x="274638" y="1066800"/>
            <a:ext cx="8183562" cy="4724400"/>
          </a:xfrm>
        </p:spPr>
        <p:txBody>
          <a:bodyPr/>
          <a:lstStyle/>
          <a:p>
            <a:pPr eaLnBrk="1" hangingPunct="1"/>
            <a:r>
              <a:rPr lang="en-US" sz="2800" b="1" dirty="0" smtClean="0">
                <a:solidFill>
                  <a:schemeClr val="tx1"/>
                </a:solidFill>
                <a:latin typeface="Times New Roman" pitchFamily="18" charset="0"/>
                <a:cs typeface="Times New Roman" pitchFamily="18" charset="0"/>
              </a:rPr>
              <a:t>Growth Model</a:t>
            </a:r>
          </a:p>
          <a:p>
            <a:pPr eaLnBrk="1" hangingPunct="1"/>
            <a:r>
              <a:rPr lang="en-US" sz="2800" b="1" dirty="0" smtClean="0">
                <a:solidFill>
                  <a:schemeClr val="tx1"/>
                </a:solidFill>
                <a:latin typeface="Times New Roman" pitchFamily="18" charset="0"/>
                <a:cs typeface="Times New Roman" pitchFamily="18" charset="0"/>
              </a:rPr>
              <a:t>Probationary and Career Status Teachers</a:t>
            </a:r>
            <a:endParaRPr lang="en-US" sz="2800" dirty="0" smtClean="0">
              <a:solidFill>
                <a:schemeClr val="tx1"/>
              </a:solidFill>
              <a:latin typeface="Times New Roman" pitchFamily="18" charset="0"/>
              <a:cs typeface="Times New Roman" pitchFamily="18" charset="0"/>
            </a:endParaRPr>
          </a:p>
          <a:p>
            <a:pPr eaLnBrk="1" hangingPunct="1"/>
            <a:r>
              <a:rPr lang="en-US" sz="2800" b="1" dirty="0" smtClean="0">
                <a:solidFill>
                  <a:schemeClr val="tx1"/>
                </a:solidFill>
                <a:latin typeface="Times New Roman" pitchFamily="18" charset="0"/>
                <a:cs typeface="Times New Roman" pitchFamily="18" charset="0"/>
              </a:rPr>
              <a:t>Training vs Orientation</a:t>
            </a:r>
          </a:p>
          <a:p>
            <a:pPr eaLnBrk="1" hangingPunct="1"/>
            <a:r>
              <a:rPr lang="en-US" sz="2800" b="1" dirty="0" smtClean="0">
                <a:solidFill>
                  <a:schemeClr val="tx1"/>
                </a:solidFill>
                <a:latin typeface="Times New Roman" pitchFamily="18" charset="0"/>
                <a:cs typeface="Times New Roman" pitchFamily="18" charset="0"/>
              </a:rPr>
              <a:t>“Portfolio” vs “Artifacts”</a:t>
            </a:r>
            <a:endParaRPr lang="en-US" sz="2800" dirty="0" smtClean="0">
              <a:solidFill>
                <a:schemeClr val="tx1"/>
              </a:solidFill>
              <a:latin typeface="Times New Roman" pitchFamily="18" charset="0"/>
              <a:cs typeface="Times New Roman" pitchFamily="18" charset="0"/>
            </a:endParaRPr>
          </a:p>
          <a:p>
            <a:pPr eaLnBrk="1" hangingPunct="1"/>
            <a:r>
              <a:rPr lang="en-US" sz="2800" b="1" dirty="0" smtClean="0">
                <a:solidFill>
                  <a:schemeClr val="tx1"/>
                </a:solidFill>
                <a:latin typeface="Times New Roman" pitchFamily="18" charset="0"/>
                <a:cs typeface="Times New Roman" pitchFamily="18" charset="0"/>
              </a:rPr>
              <a:t>“Observations” vs “Evaluations”</a:t>
            </a:r>
          </a:p>
          <a:p>
            <a:pPr eaLnBrk="1" hangingPunct="1"/>
            <a:r>
              <a:rPr lang="en-US" sz="2800" b="1" dirty="0" smtClean="0">
                <a:solidFill>
                  <a:schemeClr val="tx1"/>
                </a:solidFill>
                <a:latin typeface="Times New Roman" pitchFamily="18" charset="0"/>
                <a:cs typeface="Times New Roman" pitchFamily="18" charset="0"/>
              </a:rPr>
              <a:t>“Evaluators” vs “Peer Observers”</a:t>
            </a:r>
          </a:p>
          <a:p>
            <a:pPr eaLnBrk="1" hangingPunct="1"/>
            <a:r>
              <a:rPr lang="en-US" sz="2800" b="1" dirty="0" smtClean="0">
                <a:solidFill>
                  <a:schemeClr val="tx1"/>
                </a:solidFill>
                <a:latin typeface="Times New Roman" pitchFamily="18" charset="0"/>
                <a:cs typeface="Times New Roman" pitchFamily="18" charset="0"/>
              </a:rPr>
              <a:t>Self-Assessment</a:t>
            </a:r>
          </a:p>
          <a:p>
            <a:pPr eaLnBrk="1" hangingPunct="1"/>
            <a:r>
              <a:rPr lang="en-US" sz="2800" b="1" dirty="0" smtClean="0">
                <a:solidFill>
                  <a:schemeClr val="tx1"/>
                </a:solidFill>
                <a:latin typeface="Times New Roman" pitchFamily="18" charset="0"/>
                <a:cs typeface="Times New Roman" pitchFamily="18" charset="0"/>
              </a:rPr>
              <a:t>Professional Development Plan</a:t>
            </a:r>
          </a:p>
          <a:p>
            <a:pPr eaLnBrk="1" hangingPunct="1"/>
            <a:r>
              <a:rPr lang="en-US" sz="2800" b="1" dirty="0" smtClean="0">
                <a:solidFill>
                  <a:schemeClr val="tx1"/>
                </a:solidFill>
                <a:latin typeface="Times New Roman" pitchFamily="18" charset="0"/>
                <a:cs typeface="Times New Roman" pitchFamily="18" charset="0"/>
              </a:rPr>
              <a:t>Pre- and Post-Conferences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p:txBody>
          <a:bodyPr/>
          <a:lstStyle/>
          <a:p>
            <a:pPr>
              <a:defRPr/>
            </a:pPr>
            <a:fld id="{5B52C082-777A-4AF4-A622-F2EFE18B249E}" type="slidenum">
              <a:rPr lang="en-US" smtClean="0">
                <a:latin typeface="Times New Roman" pitchFamily="18" charset="0"/>
                <a:cs typeface="Times New Roman" pitchFamily="18" charset="0"/>
              </a:rPr>
              <a:pPr>
                <a:defRPr/>
              </a:pPr>
              <a:t>14</a:t>
            </a:fld>
            <a:endParaRPr lang="en-US" dirty="0" smtClean="0">
              <a:latin typeface="Times New Roman" pitchFamily="18" charset="0"/>
              <a:cs typeface="Times New Roman" pitchFamily="18" charset="0"/>
            </a:endParaRPr>
          </a:p>
        </p:txBody>
      </p:sp>
      <p:sp>
        <p:nvSpPr>
          <p:cNvPr id="16387" name="Title 7"/>
          <p:cNvSpPr>
            <a:spLocks noGrp="1"/>
          </p:cNvSpPr>
          <p:nvPr>
            <p:ph type="title" idx="4294967295"/>
          </p:nvPr>
        </p:nvSpPr>
        <p:spPr>
          <a:xfrm>
            <a:off x="609600" y="228600"/>
            <a:ext cx="8183563" cy="1050925"/>
          </a:xfrm>
        </p:spPr>
        <p:txBody>
          <a:bodyPr/>
          <a:lstStyle/>
          <a:p>
            <a:pPr algn="ctr" eaLnBrk="1" hangingPunct="1"/>
            <a:r>
              <a:rPr lang="en-US" sz="4000" dirty="0" smtClean="0">
                <a:solidFill>
                  <a:srgbClr val="0070C0"/>
                </a:solidFill>
                <a:latin typeface="Times New Roman" pitchFamily="18" charset="0"/>
                <a:cs typeface="Times New Roman" pitchFamily="18" charset="0"/>
              </a:rPr>
              <a:t>The Rubric and Rating Scale</a:t>
            </a:r>
            <a:endParaRPr lang="en-US" sz="4000" dirty="0" smtClean="0">
              <a:solidFill>
                <a:srgbClr val="0070C0"/>
              </a:solidFill>
            </a:endParaRPr>
          </a:p>
        </p:txBody>
      </p:sp>
      <p:sp>
        <p:nvSpPr>
          <p:cNvPr id="16388" name="Rectangle 2"/>
          <p:cNvSpPr>
            <a:spLocks noChangeArrowheads="1"/>
          </p:cNvSpPr>
          <p:nvPr/>
        </p:nvSpPr>
        <p:spPr bwMode="auto">
          <a:xfrm>
            <a:off x="914400" y="277813"/>
            <a:ext cx="7772400" cy="1143000"/>
          </a:xfrm>
          <a:prstGeom prst="rect">
            <a:avLst/>
          </a:prstGeom>
          <a:noFill/>
          <a:ln w="9525">
            <a:noFill/>
            <a:miter lim="800000"/>
            <a:headEnd/>
            <a:tailEnd/>
          </a:ln>
        </p:spPr>
        <p:txBody>
          <a:bodyPr anchor="ctr"/>
          <a:lstStyle/>
          <a:p>
            <a:pPr algn="ctr"/>
            <a:endParaRPr lang="en-US" sz="3800" b="1" dirty="0">
              <a:solidFill>
                <a:schemeClr val="tx2"/>
              </a:solidFill>
              <a:latin typeface="Times New Roman" pitchFamily="18" charset="0"/>
              <a:cs typeface="Times New Roman" pitchFamily="18" charset="0"/>
            </a:endParaRPr>
          </a:p>
        </p:txBody>
      </p:sp>
      <p:sp>
        <p:nvSpPr>
          <p:cNvPr id="16389" name="Rectangle 3"/>
          <p:cNvSpPr>
            <a:spLocks noChangeArrowheads="1"/>
          </p:cNvSpPr>
          <p:nvPr/>
        </p:nvSpPr>
        <p:spPr bwMode="auto">
          <a:xfrm>
            <a:off x="685800" y="1371600"/>
            <a:ext cx="7772400" cy="4530725"/>
          </a:xfrm>
          <a:prstGeom prst="rect">
            <a:avLst/>
          </a:prstGeom>
          <a:noFill/>
          <a:ln w="9525">
            <a:noFill/>
            <a:miter lim="800000"/>
            <a:headEnd/>
            <a:tailEnd/>
          </a:ln>
        </p:spPr>
        <p:txBody>
          <a:bodyPr/>
          <a:lstStyle/>
          <a:p>
            <a:pPr marL="533400" indent="-533400" algn="ctr">
              <a:spcBef>
                <a:spcPct val="20000"/>
              </a:spcBef>
              <a:buClr>
                <a:schemeClr val="folHlink"/>
              </a:buClr>
              <a:buSzPct val="90000"/>
            </a:pPr>
            <a:r>
              <a:rPr lang="en-US" sz="2800" b="1" u="sng" dirty="0">
                <a:latin typeface="Times New Roman" pitchFamily="18" charset="0"/>
                <a:cs typeface="Times New Roman" pitchFamily="18" charset="0"/>
              </a:rPr>
              <a:t>Performance Descriptors</a:t>
            </a:r>
          </a:p>
          <a:p>
            <a:pPr marL="533400" indent="-533400">
              <a:spcBef>
                <a:spcPct val="20000"/>
              </a:spcBef>
              <a:buClr>
                <a:schemeClr val="folHlink"/>
              </a:buClr>
              <a:buSzPct val="90000"/>
              <a:buFont typeface="Wingdings" pitchFamily="2" charset="2"/>
              <a:buAutoNum type="arabicPeriod"/>
            </a:pPr>
            <a:r>
              <a:rPr lang="en-US" sz="2800" b="1" dirty="0">
                <a:latin typeface="Times New Roman" pitchFamily="18" charset="0"/>
                <a:cs typeface="Times New Roman" pitchFamily="18" charset="0"/>
              </a:rPr>
              <a:t>Developing</a:t>
            </a:r>
            <a:r>
              <a:rPr lang="en-US" sz="2800" dirty="0">
                <a:latin typeface="Times New Roman" pitchFamily="18" charset="0"/>
                <a:cs typeface="Times New Roman" pitchFamily="18" charset="0"/>
              </a:rPr>
              <a:t> – Demonstrated adequate growth during the period of performance, but did not demonstrate competence on standard(s) of performance </a:t>
            </a:r>
          </a:p>
          <a:p>
            <a:pPr marL="533400" indent="-533400">
              <a:spcBef>
                <a:spcPct val="20000"/>
              </a:spcBef>
              <a:buClr>
                <a:schemeClr val="folHlink"/>
              </a:buClr>
              <a:buSzPct val="90000"/>
              <a:buFont typeface="Wingdings" pitchFamily="2" charset="2"/>
              <a:buAutoNum type="arabicPeriod"/>
            </a:pPr>
            <a:r>
              <a:rPr lang="en-US" sz="2800" b="1" dirty="0">
                <a:latin typeface="Times New Roman" pitchFamily="18" charset="0"/>
                <a:cs typeface="Times New Roman" pitchFamily="18" charset="0"/>
              </a:rPr>
              <a:t>Proficient</a:t>
            </a:r>
            <a:r>
              <a:rPr lang="en-US" sz="2800" dirty="0">
                <a:latin typeface="Times New Roman" pitchFamily="18" charset="0"/>
                <a:cs typeface="Times New Roman" pitchFamily="18" charset="0"/>
              </a:rPr>
              <a:t> – Demonstrated basic competence on standards of performance </a:t>
            </a:r>
          </a:p>
          <a:p>
            <a:pPr marL="533400" indent="-533400">
              <a:spcBef>
                <a:spcPct val="20000"/>
              </a:spcBef>
              <a:buClr>
                <a:schemeClr val="folHlink"/>
              </a:buClr>
              <a:buSzPct val="90000"/>
              <a:buFont typeface="Wingdings" pitchFamily="2" charset="2"/>
              <a:buAutoNum type="arabicPeriod"/>
            </a:pPr>
            <a:r>
              <a:rPr lang="en-US" sz="2800" b="1" dirty="0">
                <a:latin typeface="Times New Roman" pitchFamily="18" charset="0"/>
                <a:cs typeface="Times New Roman" pitchFamily="18" charset="0"/>
              </a:rPr>
              <a:t>Accomplished</a:t>
            </a:r>
            <a:r>
              <a:rPr lang="en-US" sz="2800" dirty="0">
                <a:latin typeface="Times New Roman" pitchFamily="18" charset="0"/>
                <a:cs typeface="Times New Roman" pitchFamily="18" charset="0"/>
              </a:rPr>
              <a:t> – Exceeded basic competence on standards for performance most of the time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1"/>
          <p:cNvSpPr txBox="1">
            <a:spLocks noGrp="1" noChangeArrowheads="1"/>
          </p:cNvSpPr>
          <p:nvPr/>
        </p:nvSpPr>
        <p:spPr bwMode="auto">
          <a:xfrm>
            <a:off x="6781800" y="6248400"/>
            <a:ext cx="1905000" cy="457200"/>
          </a:xfrm>
          <a:prstGeom prst="rect">
            <a:avLst/>
          </a:prstGeom>
          <a:noFill/>
          <a:ln w="9525">
            <a:noFill/>
            <a:miter lim="800000"/>
            <a:headEnd/>
            <a:tailEnd/>
          </a:ln>
        </p:spPr>
        <p:txBody>
          <a:bodyPr/>
          <a:lstStyle/>
          <a:p>
            <a:pPr algn="r"/>
            <a:fld id="{DFA6CA35-5CF7-49D8-9C49-B61896AF3A21}" type="slidenum">
              <a:rPr lang="en-US" sz="1000">
                <a:latin typeface="Franklin Gothic Book" pitchFamily="34" charset="0"/>
              </a:rPr>
              <a:pPr algn="r"/>
              <a:t>15</a:t>
            </a:fld>
            <a:endParaRPr lang="en-US" sz="1000" dirty="0">
              <a:latin typeface="Franklin Gothic Book" pitchFamily="34" charset="0"/>
            </a:endParaRPr>
          </a:p>
        </p:txBody>
      </p:sp>
      <p:sp>
        <p:nvSpPr>
          <p:cNvPr id="17411" name="Rectangle 3"/>
          <p:cNvSpPr>
            <a:spLocks noChangeArrowheads="1"/>
          </p:cNvSpPr>
          <p:nvPr/>
        </p:nvSpPr>
        <p:spPr bwMode="auto">
          <a:xfrm>
            <a:off x="762000" y="990600"/>
            <a:ext cx="7772400" cy="4530725"/>
          </a:xfrm>
          <a:prstGeom prst="rect">
            <a:avLst/>
          </a:prstGeom>
          <a:noFill/>
          <a:ln w="9525">
            <a:noFill/>
            <a:miter lim="800000"/>
            <a:headEnd/>
            <a:tailEnd/>
          </a:ln>
        </p:spPr>
        <p:txBody>
          <a:bodyPr/>
          <a:lstStyle/>
          <a:p>
            <a:pPr marL="533400" indent="-533400" algn="ctr">
              <a:spcBef>
                <a:spcPct val="20000"/>
              </a:spcBef>
              <a:buClr>
                <a:schemeClr val="folHlink"/>
              </a:buClr>
              <a:buSzPct val="90000"/>
            </a:pPr>
            <a:r>
              <a:rPr lang="en-US" sz="2800" b="1" u="sng" dirty="0">
                <a:latin typeface="Times New Roman" pitchFamily="18" charset="0"/>
                <a:cs typeface="Times New Roman" pitchFamily="18" charset="0"/>
              </a:rPr>
              <a:t>Performance Descriptors, cont.</a:t>
            </a:r>
          </a:p>
          <a:p>
            <a:pPr marL="533400" indent="-533400">
              <a:spcBef>
                <a:spcPct val="20000"/>
              </a:spcBef>
              <a:buClr>
                <a:schemeClr val="folHlink"/>
              </a:buClr>
              <a:buSzPct val="90000"/>
              <a:buFont typeface="Wingdings" pitchFamily="2" charset="2"/>
              <a:buAutoNum type="arabicPeriod" startAt="4"/>
            </a:pPr>
            <a:r>
              <a:rPr lang="en-US" sz="2800" b="1" dirty="0">
                <a:latin typeface="Times New Roman" pitchFamily="18" charset="0"/>
                <a:cs typeface="Times New Roman" pitchFamily="18" charset="0"/>
              </a:rPr>
              <a:t>Distinguished</a:t>
            </a:r>
            <a:r>
              <a:rPr lang="en-US" sz="2800" dirty="0">
                <a:latin typeface="Times New Roman" pitchFamily="18" charset="0"/>
                <a:cs typeface="Times New Roman" pitchFamily="18" charset="0"/>
              </a:rPr>
              <a:t> – Consistently and significantly exceeded basic competence on standards of performance</a:t>
            </a:r>
          </a:p>
          <a:p>
            <a:pPr marL="533400" indent="-533400">
              <a:spcBef>
                <a:spcPct val="20000"/>
              </a:spcBef>
              <a:buClr>
                <a:schemeClr val="folHlink"/>
              </a:buClr>
              <a:buSzPct val="90000"/>
              <a:buFont typeface="Wingdings" pitchFamily="2" charset="2"/>
              <a:buAutoNum type="arabicPeriod" startAt="4"/>
            </a:pPr>
            <a:r>
              <a:rPr lang="en-US" sz="2800" b="1" dirty="0">
                <a:latin typeface="Times New Roman" pitchFamily="18" charset="0"/>
                <a:cs typeface="Times New Roman" pitchFamily="18" charset="0"/>
              </a:rPr>
              <a:t>Not Demonstrated </a:t>
            </a:r>
            <a:r>
              <a:rPr lang="en-US" sz="2800" dirty="0">
                <a:latin typeface="Times New Roman" pitchFamily="18" charset="0"/>
                <a:cs typeface="Times New Roman" pitchFamily="18" charset="0"/>
              </a:rPr>
              <a:t>– Did not demonstrate competence on, or adequate growth toward, achieving standard(s) of performance</a:t>
            </a:r>
          </a:p>
          <a:p>
            <a:pPr marL="533400" indent="-533400">
              <a:spcBef>
                <a:spcPct val="20000"/>
              </a:spcBef>
              <a:buClr>
                <a:schemeClr val="folHlink"/>
              </a:buClr>
              <a:buSzPct val="90000"/>
              <a:buFont typeface="Wingdings" pitchFamily="2" charset="2"/>
              <a:buNone/>
            </a:pPr>
            <a:r>
              <a:rPr lang="en-US" sz="2800" dirty="0">
                <a:latin typeface="Times New Roman" pitchFamily="18" charset="0"/>
                <a:cs typeface="Times New Roman" pitchFamily="18" charset="0"/>
              </a:rPr>
              <a:t>	[NOTE:  If the “Not Demonstrated” rating is used, the evaluator must provide a comment about why it was used.]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0"/>
          </p:nvPr>
        </p:nvSpPr>
        <p:spPr/>
        <p:txBody>
          <a:bodyPr/>
          <a:lstStyle/>
          <a:p>
            <a:pPr>
              <a:defRPr/>
            </a:pPr>
            <a:fld id="{80854B4A-BDA3-44C5-8FFE-30014B89FCD6}" type="slidenum">
              <a:rPr lang="en-US" smtClean="0"/>
              <a:pPr>
                <a:defRPr/>
              </a:pPr>
              <a:t>16</a:t>
            </a:fld>
            <a:endParaRPr lang="en-US" dirty="0" smtClean="0"/>
          </a:p>
        </p:txBody>
      </p:sp>
      <p:sp>
        <p:nvSpPr>
          <p:cNvPr id="18435" name="Rectangle 4"/>
          <p:cNvSpPr>
            <a:spLocks noGrp="1" noChangeArrowheads="1"/>
          </p:cNvSpPr>
          <p:nvPr>
            <p:ph type="title" idx="4294967295"/>
          </p:nvPr>
        </p:nvSpPr>
        <p:spPr>
          <a:xfrm>
            <a:off x="457200" y="381000"/>
            <a:ext cx="8183563" cy="777875"/>
          </a:xfrm>
        </p:spPr>
        <p:txBody>
          <a:bodyPr/>
          <a:lstStyle/>
          <a:p>
            <a:pPr eaLnBrk="1" hangingPunct="1"/>
            <a:r>
              <a:rPr lang="en-US" sz="4000" dirty="0" smtClean="0">
                <a:solidFill>
                  <a:srgbClr val="0070C0"/>
                </a:solidFill>
                <a:latin typeface="Times New Roman" pitchFamily="18" charset="0"/>
                <a:cs typeface="Times New Roman" pitchFamily="18" charset="0"/>
              </a:rPr>
              <a:t>The Components</a:t>
            </a:r>
          </a:p>
        </p:txBody>
      </p:sp>
      <p:sp>
        <p:nvSpPr>
          <p:cNvPr id="18436" name="Rectangle 5"/>
          <p:cNvSpPr>
            <a:spLocks noGrp="1" noChangeArrowheads="1"/>
          </p:cNvSpPr>
          <p:nvPr>
            <p:ph idx="4294967295"/>
          </p:nvPr>
        </p:nvSpPr>
        <p:spPr>
          <a:xfrm>
            <a:off x="350838" y="1524000"/>
            <a:ext cx="8183562" cy="4187825"/>
          </a:xfrm>
        </p:spPr>
        <p:txBody>
          <a:bodyPr/>
          <a:lstStyle/>
          <a:p>
            <a:pPr eaLnBrk="1" hangingPunct="1"/>
            <a:r>
              <a:rPr lang="en-US" b="1" dirty="0" smtClean="0">
                <a:latin typeface="Times New Roman" pitchFamily="18" charset="0"/>
                <a:cs typeface="Times New Roman" pitchFamily="18" charset="0"/>
              </a:rPr>
              <a:t>Component 1:  Training: </a:t>
            </a:r>
          </a:p>
          <a:p>
            <a:pPr lvl="1" eaLnBrk="1" hangingPunct="1"/>
            <a:r>
              <a:rPr lang="en-US" dirty="0" smtClean="0">
                <a:latin typeface="Times New Roman" pitchFamily="18" charset="0"/>
                <a:cs typeface="Times New Roman" pitchFamily="18" charset="0"/>
              </a:rPr>
              <a:t>A full training on standards and entire process</a:t>
            </a:r>
          </a:p>
          <a:p>
            <a:pPr lvl="1" eaLnBrk="1" hangingPunct="1"/>
            <a:endParaRPr lang="en-US" dirty="0" smtClean="0">
              <a:latin typeface="Times New Roman" pitchFamily="18" charset="0"/>
              <a:cs typeface="Times New Roman" pitchFamily="18" charset="0"/>
            </a:endParaRPr>
          </a:p>
          <a:p>
            <a:pPr eaLnBrk="1" hangingPunct="1"/>
            <a:r>
              <a:rPr lang="en-US" b="1" dirty="0" smtClean="0">
                <a:latin typeface="Times New Roman" pitchFamily="18" charset="0"/>
                <a:cs typeface="Times New Roman" pitchFamily="18" charset="0"/>
              </a:rPr>
              <a:t>Component 2:  Orientation:</a:t>
            </a:r>
          </a:p>
          <a:p>
            <a:pPr lvl="1" eaLnBrk="1" hangingPunct="1"/>
            <a:r>
              <a:rPr lang="en-US" dirty="0" smtClean="0">
                <a:latin typeface="Times New Roman" pitchFamily="18" charset="0"/>
                <a:cs typeface="Times New Roman" pitchFamily="18" charset="0"/>
              </a:rPr>
              <a:t>Yearly </a:t>
            </a:r>
          </a:p>
          <a:p>
            <a:pPr lvl="1" eaLnBrk="1" hangingPunct="1"/>
            <a:r>
              <a:rPr lang="en-US" dirty="0" smtClean="0">
                <a:latin typeface="Times New Roman" pitchFamily="18" charset="0"/>
                <a:cs typeface="Times New Roman" pitchFamily="18" charset="0"/>
              </a:rPr>
              <a:t>Within two weeks of a teacher’s first day</a:t>
            </a:r>
          </a:p>
          <a:p>
            <a:pPr lvl="1" eaLnBrk="1" hangingPunct="1"/>
            <a:r>
              <a:rPr lang="en-US" dirty="0" smtClean="0">
                <a:latin typeface="Times New Roman" pitchFamily="18" charset="0"/>
                <a:cs typeface="Times New Roman" pitchFamily="18" charset="0"/>
              </a:rPr>
              <a:t>Includes a copy of rubric, policy &amp; notification to Career teachers of evaluation year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0"/>
          </p:nvPr>
        </p:nvSpPr>
        <p:spPr/>
        <p:txBody>
          <a:bodyPr/>
          <a:lstStyle/>
          <a:p>
            <a:pPr>
              <a:defRPr/>
            </a:pPr>
            <a:fld id="{9E18C74D-3C46-4835-8D96-DC4A552BCE8E}" type="slidenum">
              <a:rPr lang="en-US" smtClean="0"/>
              <a:pPr>
                <a:defRPr/>
              </a:pPr>
              <a:t>17</a:t>
            </a:fld>
            <a:endParaRPr lang="en-US" dirty="0" smtClean="0"/>
          </a:p>
        </p:txBody>
      </p:sp>
      <p:sp>
        <p:nvSpPr>
          <p:cNvPr id="19459" name="Rectangle 3"/>
          <p:cNvSpPr>
            <a:spLocks noGrp="1" noChangeArrowheads="1"/>
          </p:cNvSpPr>
          <p:nvPr>
            <p:ph idx="4294967295"/>
          </p:nvPr>
        </p:nvSpPr>
        <p:spPr>
          <a:xfrm>
            <a:off x="0" y="838200"/>
            <a:ext cx="8183563" cy="3203575"/>
          </a:xfrm>
        </p:spPr>
        <p:txBody>
          <a:bodyPr/>
          <a:lstStyle/>
          <a:p>
            <a:pPr eaLnBrk="1" hangingPunct="1"/>
            <a:r>
              <a:rPr lang="en-US" b="1" dirty="0" smtClean="0">
                <a:latin typeface="Times New Roman" pitchFamily="18" charset="0"/>
                <a:cs typeface="Times New Roman" pitchFamily="18" charset="0"/>
              </a:rPr>
              <a:t>Component 3:  Teacher Self-Assessment:</a:t>
            </a:r>
          </a:p>
          <a:p>
            <a:pPr lvl="1" eaLnBrk="1" hangingPunct="1"/>
            <a:r>
              <a:rPr lang="en-US" dirty="0" smtClean="0">
                <a:latin typeface="Times New Roman" pitchFamily="18" charset="0"/>
                <a:cs typeface="Times New Roman" pitchFamily="18" charset="0"/>
              </a:rPr>
              <a:t>Uses the rubric</a:t>
            </a:r>
          </a:p>
          <a:p>
            <a:pPr lvl="1" eaLnBrk="1" hangingPunct="1"/>
            <a:r>
              <a:rPr lang="en-US" dirty="0" smtClean="0">
                <a:latin typeface="Times New Roman" pitchFamily="18" charset="0"/>
                <a:cs typeface="Times New Roman" pitchFamily="18" charset="0"/>
              </a:rPr>
              <a:t>Is done by individual (without input from others)</a:t>
            </a:r>
          </a:p>
          <a:p>
            <a:pPr lvl="1" eaLnBrk="1" hangingPunct="1"/>
            <a:r>
              <a:rPr lang="en-US" dirty="0" smtClean="0">
                <a:latin typeface="Times New Roman" pitchFamily="18" charset="0"/>
                <a:cs typeface="Times New Roman" pitchFamily="18" charset="0"/>
              </a:rPr>
              <a:t>Used to develop PDP</a:t>
            </a:r>
          </a:p>
          <a:p>
            <a:pPr lvl="1" eaLnBrk="1" hangingPunct="1"/>
            <a:r>
              <a:rPr lang="en-US" dirty="0" smtClean="0">
                <a:latin typeface="Times New Roman" pitchFamily="18" charset="0"/>
                <a:cs typeface="Times New Roman" pitchFamily="18" charset="0"/>
              </a:rPr>
              <a:t>Used in pre and post conferences</a:t>
            </a:r>
          </a:p>
          <a:p>
            <a:pPr lvl="1" eaLnBrk="1" hangingPunct="1"/>
            <a:r>
              <a:rPr lang="en-US" dirty="0" smtClean="0">
                <a:latin typeface="Times New Roman" pitchFamily="18" charset="0"/>
                <a:cs typeface="Times New Roman" pitchFamily="18" charset="0"/>
              </a:rPr>
              <a:t>Is not collected by Principal or evaluator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p:txBody>
          <a:bodyPr/>
          <a:lstStyle/>
          <a:p>
            <a:pPr>
              <a:defRPr/>
            </a:pPr>
            <a:fld id="{6309A19E-79EF-40D9-8FF5-754575BB6156}" type="slidenum">
              <a:rPr lang="en-US" smtClean="0"/>
              <a:pPr>
                <a:defRPr/>
              </a:pPr>
              <a:t>18</a:t>
            </a:fld>
            <a:endParaRPr lang="en-US" dirty="0" smtClean="0"/>
          </a:p>
        </p:txBody>
      </p:sp>
      <p:sp>
        <p:nvSpPr>
          <p:cNvPr id="20483" name="Title 5"/>
          <p:cNvSpPr>
            <a:spLocks noGrp="1"/>
          </p:cNvSpPr>
          <p:nvPr>
            <p:ph type="title" idx="4294967295"/>
          </p:nvPr>
        </p:nvSpPr>
        <p:spPr>
          <a:xfrm>
            <a:off x="960438" y="0"/>
            <a:ext cx="8183562" cy="398463"/>
          </a:xfrm>
        </p:spPr>
        <p:txBody>
          <a:bodyPr/>
          <a:lstStyle/>
          <a:p>
            <a:pPr eaLnBrk="1" hangingPunct="1"/>
            <a:r>
              <a:rPr lang="en-US" sz="2000" dirty="0" smtClean="0"/>
              <a:t>Standard 1: Teachers Demonstrate Leadership</a:t>
            </a:r>
          </a:p>
        </p:txBody>
      </p:sp>
      <p:graphicFrame>
        <p:nvGraphicFramePr>
          <p:cNvPr id="725027" name="Group 35"/>
          <p:cNvGraphicFramePr>
            <a:graphicFrameLocks noGrp="1"/>
          </p:cNvGraphicFramePr>
          <p:nvPr/>
        </p:nvGraphicFramePr>
        <p:xfrm>
          <a:off x="457200" y="533400"/>
          <a:ext cx="8305800" cy="5468663"/>
        </p:xfrm>
        <a:graphic>
          <a:graphicData uri="http://schemas.openxmlformats.org/drawingml/2006/table">
            <a:tbl>
              <a:tblPr/>
              <a:tblGrid>
                <a:gridCol w="1566863"/>
                <a:gridCol w="1568450"/>
                <a:gridCol w="1565275"/>
                <a:gridCol w="1563687"/>
                <a:gridCol w="2041525"/>
              </a:tblGrid>
              <a:tr h="882631">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c. Teachers lead the teaching profession. </a:t>
                      </a: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Teachers strive to improve the teaching profession.  They contribute to the establishment of positive working conditions in their school. They actively participate in and advocate for decision-making structures in education and government that take advantage of the expertise of teachers. Teachers promote growth for all educators and collaborate with their colleagues to improve the profession.</a:t>
                      </a:r>
                      <a:endParaRPr kumimoji="0" lang="en-US" sz="1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052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Developing</a:t>
                      </a:r>
                      <a:endParaRPr kumimoji="0" lang="en-US" sz="1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Proficient</a:t>
                      </a:r>
                      <a:endParaRPr kumimoji="0" lang="en-US" sz="1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Accomplished</a:t>
                      </a:r>
                      <a:endParaRPr kumimoji="0" lang="en-US" sz="1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Distinguished</a:t>
                      </a:r>
                      <a:endParaRPr kumimoji="0" lang="en-US" sz="1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Not Demonstrated</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(Comment Required)</a:t>
                      </a:r>
                      <a:endParaRPr kumimoji="0" lang="en-US" sz="1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3493746">
                <a:tc>
                  <a:txBody>
                    <a:bodyPr/>
                    <a:lstStyle/>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Has knowledge of opportunities and the need for professional growth and begins to establish relationships with colleagues.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82563" algn="l"/>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 . and</a:t>
                      </a:r>
                    </a:p>
                    <a:p>
                      <a:pPr marL="0" marR="0" lvl="0" indent="0" algn="l" defTabSz="914400" rtl="0" eaLnBrk="1" fontAlgn="base" latinLnBrk="0" hangingPunct="1">
                        <a:lnSpc>
                          <a:spcPct val="100000"/>
                        </a:lnSpc>
                        <a:spcBef>
                          <a:spcPct val="0"/>
                        </a:spcBef>
                        <a:spcAft>
                          <a:spcPct val="0"/>
                        </a:spcAft>
                        <a:buClrTx/>
                        <a:buSzTx/>
                        <a:buFontTx/>
                        <a:buNone/>
                        <a:tabLst>
                          <a:tab pos="182563" algn="l"/>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Contributes to the:</a:t>
                      </a: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Improvement of the profession through professional growth.</a:t>
                      </a: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Establishment of positive working relationships</a:t>
                      </a: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School’s decision-making processes as required</a:t>
                      </a:r>
                      <a:endParaRPr kumimoji="0" lang="en-US" sz="1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82563" algn="l"/>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 . and</a:t>
                      </a:r>
                    </a:p>
                    <a:p>
                      <a:pPr marL="0" marR="0" lvl="0" indent="0" algn="l" defTabSz="914400" rtl="0" eaLnBrk="1" fontAlgn="base" latinLnBrk="0" hangingPunct="1">
                        <a:lnSpc>
                          <a:spcPct val="100000"/>
                        </a:lnSpc>
                        <a:spcBef>
                          <a:spcPct val="0"/>
                        </a:spcBef>
                        <a:spcAft>
                          <a:spcPct val="0"/>
                        </a:spcAft>
                        <a:buClrTx/>
                        <a:buSzTx/>
                        <a:buFontTx/>
                        <a:buNone/>
                        <a:tabLst>
                          <a:tab pos="182563" algn="l"/>
                        </a:tabLst>
                      </a:pP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Promotes positive working relationships through professional growth activities and collaboration.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82563" algn="l"/>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 . and</a:t>
                      </a:r>
                    </a:p>
                    <a:p>
                      <a:pPr marL="0" marR="0" lvl="0" indent="0" algn="l" defTabSz="914400" rtl="0" eaLnBrk="1" fontAlgn="base" latinLnBrk="0" hangingPunct="1">
                        <a:lnSpc>
                          <a:spcPct val="100000"/>
                        </a:lnSpc>
                        <a:spcBef>
                          <a:spcPct val="0"/>
                        </a:spcBef>
                        <a:spcAft>
                          <a:spcPct val="0"/>
                        </a:spcAft>
                        <a:buClrTx/>
                        <a:buSzTx/>
                        <a:buFontTx/>
                        <a:buNone/>
                        <a:tabLst>
                          <a:tab pos="182563" algn="l"/>
                        </a:tabLst>
                      </a:pP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Haettenschweiler" pitchFamily="34" charset="0"/>
                        <a:buChar char="□"/>
                        <a:tabLst>
                          <a:tab pos="182563" algn="l"/>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 Seeks opportunities to lead professional growth activities and decision-making processes.</a:t>
                      </a:r>
                      <a:endParaRPr kumimoji="0" lang="en-US" sz="1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sz="14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 name="Multiply 7"/>
          <p:cNvSpPr/>
          <p:nvPr/>
        </p:nvSpPr>
        <p:spPr>
          <a:xfrm>
            <a:off x="381000" y="22860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Multiply 8"/>
          <p:cNvSpPr/>
          <p:nvPr/>
        </p:nvSpPr>
        <p:spPr>
          <a:xfrm>
            <a:off x="1981200" y="28956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Multiply 9"/>
          <p:cNvSpPr/>
          <p:nvPr/>
        </p:nvSpPr>
        <p:spPr>
          <a:xfrm>
            <a:off x="1981200" y="50292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 name="Multiply 10"/>
          <p:cNvSpPr/>
          <p:nvPr/>
        </p:nvSpPr>
        <p:spPr>
          <a:xfrm>
            <a:off x="5181600" y="2743200"/>
            <a:ext cx="228600" cy="3048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0"/>
          </p:nvPr>
        </p:nvSpPr>
        <p:spPr/>
        <p:txBody>
          <a:bodyPr/>
          <a:lstStyle/>
          <a:p>
            <a:pPr>
              <a:defRPr/>
            </a:pPr>
            <a:fld id="{3BB78047-50EB-4310-81D8-87108FFE2D11}" type="slidenum">
              <a:rPr lang="en-US" smtClean="0"/>
              <a:pPr>
                <a:defRPr/>
              </a:pPr>
              <a:t>19</a:t>
            </a:fld>
            <a:endParaRPr lang="en-US" dirty="0" smtClean="0"/>
          </a:p>
        </p:txBody>
      </p:sp>
      <p:sp>
        <p:nvSpPr>
          <p:cNvPr id="32771" name="Rectangle 8"/>
          <p:cNvSpPr>
            <a:spLocks noGrp="1" noChangeArrowheads="1"/>
          </p:cNvSpPr>
          <p:nvPr>
            <p:ph idx="4294967295"/>
          </p:nvPr>
        </p:nvSpPr>
        <p:spPr>
          <a:xfrm>
            <a:off x="533400" y="1143000"/>
            <a:ext cx="8183563" cy="4575175"/>
          </a:xfrm>
        </p:spPr>
        <p:txBody>
          <a:bodyPr/>
          <a:lstStyle/>
          <a:p>
            <a:pPr marL="0" lvl="1" eaLnBrk="1" hangingPunct="1">
              <a:lnSpc>
                <a:spcPct val="80000"/>
              </a:lnSpc>
              <a:buFont typeface="Arial" pitchFamily="34" charset="0"/>
              <a:buChar char="•"/>
              <a:defRPr/>
            </a:pPr>
            <a:r>
              <a:rPr lang="en-US" b="1" dirty="0" smtClean="0">
                <a:latin typeface="Times New Roman" pitchFamily="18" charset="0"/>
                <a:cs typeface="Times New Roman" pitchFamily="18" charset="0"/>
              </a:rPr>
              <a:t>Component 4:  Pre- Observation Conference</a:t>
            </a:r>
            <a:endParaRPr lang="en-US" dirty="0" smtClean="0">
              <a:latin typeface="Times New Roman" pitchFamily="18" charset="0"/>
              <a:cs typeface="Times New Roman" pitchFamily="18" charset="0"/>
            </a:endParaRPr>
          </a:p>
          <a:p>
            <a:pPr lvl="1" eaLnBrk="1" hangingPunct="1">
              <a:lnSpc>
                <a:spcPct val="80000"/>
              </a:lnSpc>
              <a:defRPr/>
            </a:pPr>
            <a:r>
              <a:rPr lang="en-US" dirty="0" smtClean="0">
                <a:latin typeface="Times New Roman" pitchFamily="18" charset="0"/>
                <a:cs typeface="Times New Roman" pitchFamily="18" charset="0"/>
              </a:rPr>
              <a:t>Occurs before any observations happen during the year</a:t>
            </a:r>
          </a:p>
          <a:p>
            <a:pPr lvl="1" eaLnBrk="1" hangingPunct="1">
              <a:lnSpc>
                <a:spcPct val="80000"/>
              </a:lnSpc>
              <a:defRPr/>
            </a:pPr>
            <a:r>
              <a:rPr lang="en-US" dirty="0" smtClean="0">
                <a:latin typeface="Times New Roman" pitchFamily="18" charset="0"/>
                <a:cs typeface="Times New Roman" pitchFamily="18" charset="0"/>
              </a:rPr>
              <a:t>Discuss: self-assessment, PDP &amp; lesson(s) to be observed</a:t>
            </a:r>
          </a:p>
          <a:p>
            <a:pPr lvl="1" eaLnBrk="1" hangingPunct="1">
              <a:lnSpc>
                <a:spcPct val="80000"/>
              </a:lnSpc>
              <a:defRPr/>
            </a:pPr>
            <a:r>
              <a:rPr lang="en-US" dirty="0" smtClean="0">
                <a:latin typeface="Times New Roman" pitchFamily="18" charset="0"/>
                <a:cs typeface="Times New Roman" pitchFamily="18" charset="0"/>
              </a:rPr>
              <a:t>Teacher will have written lesson plan for your review </a:t>
            </a:r>
          </a:p>
          <a:p>
            <a:pPr lvl="1" eaLnBrk="1" hangingPunct="1">
              <a:lnSpc>
                <a:spcPct val="80000"/>
              </a:lnSpc>
              <a:defRPr/>
            </a:pPr>
            <a:endParaRPr lang="en-US" dirty="0" smtClean="0">
              <a:latin typeface="Times New Roman" pitchFamily="18" charset="0"/>
              <a:cs typeface="Times New Roman" pitchFamily="18" charset="0"/>
            </a:endParaRPr>
          </a:p>
          <a:p>
            <a:pPr lvl="1" eaLnBrk="1" hangingPunct="1">
              <a:lnSpc>
                <a:spcPct val="80000"/>
              </a:lnSpc>
              <a:defRPr/>
            </a:pPr>
            <a:r>
              <a:rPr lang="en-US" i="1" dirty="0" smtClean="0">
                <a:latin typeface="Times New Roman" pitchFamily="18" charset="0"/>
                <a:cs typeface="Times New Roman" pitchFamily="18" charset="0"/>
              </a:rPr>
              <a:t>**Subsequent observations do not require a pre-observation conference</a:t>
            </a:r>
          </a:p>
          <a:p>
            <a:pPr eaLnBrk="1" hangingPunct="1">
              <a:lnSpc>
                <a:spcPct val="80000"/>
              </a:lnSpc>
              <a:defRPr/>
            </a:pP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10"/>
          </p:nvPr>
        </p:nvSpPr>
        <p:spPr>
          <a:xfrm>
            <a:off x="6553200" y="6356350"/>
            <a:ext cx="2133600" cy="365125"/>
          </a:xfrm>
          <a:noFill/>
        </p:spPr>
        <p:txBody>
          <a:bodyPr/>
          <a:lstStyle/>
          <a:p>
            <a:fld id="{09FB6A05-3705-47B5-A64C-CD7F8813723C}" type="slidenum">
              <a:rPr lang="en-US" smtClean="0">
                <a:solidFill>
                  <a:schemeClr val="tx1"/>
                </a:solidFill>
                <a:latin typeface="Arial" pitchFamily="34" charset="0"/>
              </a:rPr>
              <a:pPr/>
              <a:t>2</a:t>
            </a:fld>
            <a:endParaRPr lang="en-US" dirty="0" smtClean="0">
              <a:solidFill>
                <a:schemeClr val="tx1"/>
              </a:solidFill>
              <a:latin typeface="Arial" pitchFamily="34" charset="0"/>
            </a:endParaRPr>
          </a:p>
        </p:txBody>
      </p:sp>
      <p:sp>
        <p:nvSpPr>
          <p:cNvPr id="4099" name="Rectangle 2"/>
          <p:cNvSpPr>
            <a:spLocks noChangeArrowheads="1"/>
          </p:cNvSpPr>
          <p:nvPr/>
        </p:nvSpPr>
        <p:spPr bwMode="auto">
          <a:xfrm>
            <a:off x="0" y="-184150"/>
            <a:ext cx="184150" cy="368300"/>
          </a:xfrm>
          <a:prstGeom prst="rect">
            <a:avLst/>
          </a:prstGeom>
          <a:noFill/>
          <a:ln w="9525">
            <a:noFill/>
            <a:miter lim="800000"/>
            <a:headEnd/>
            <a:tailEnd/>
          </a:ln>
        </p:spPr>
        <p:txBody>
          <a:bodyPr wrap="none" anchor="ctr">
            <a:spAutoFit/>
          </a:bodyPr>
          <a:lstStyle/>
          <a:p>
            <a:endParaRPr lang="en-US" dirty="0"/>
          </a:p>
        </p:txBody>
      </p:sp>
      <p:pic>
        <p:nvPicPr>
          <p:cNvPr id="4100" name="Picture 3" descr="People"/>
          <p:cNvPicPr>
            <a:picLocks noChangeAspect="1" noChangeArrowheads="1"/>
          </p:cNvPicPr>
          <p:nvPr/>
        </p:nvPicPr>
        <p:blipFill>
          <a:blip r:embed="rId3" cstate="print"/>
          <a:srcRect l="26715" t="17880" r="12875" b="74051"/>
          <a:stretch>
            <a:fillRect/>
          </a:stretch>
        </p:blipFill>
        <p:spPr bwMode="auto">
          <a:xfrm>
            <a:off x="0" y="1293813"/>
            <a:ext cx="6042025" cy="763587"/>
          </a:xfrm>
          <a:prstGeom prst="rect">
            <a:avLst/>
          </a:prstGeom>
          <a:solidFill>
            <a:schemeClr val="bg1"/>
          </a:solidFill>
          <a:ln w="9525">
            <a:noFill/>
            <a:miter lim="800000"/>
            <a:headEnd/>
            <a:tailEnd/>
          </a:ln>
        </p:spPr>
      </p:pic>
      <p:pic>
        <p:nvPicPr>
          <p:cNvPr id="4101" name="Picture 4" descr="People"/>
          <p:cNvPicPr>
            <a:picLocks noChangeAspect="1" noChangeArrowheads="1"/>
          </p:cNvPicPr>
          <p:nvPr/>
        </p:nvPicPr>
        <p:blipFill>
          <a:blip r:embed="rId3" cstate="print"/>
          <a:srcRect l="25455" t="28572" r="30910" b="62962"/>
          <a:stretch>
            <a:fillRect/>
          </a:stretch>
        </p:blipFill>
        <p:spPr bwMode="auto">
          <a:xfrm>
            <a:off x="0" y="2424113"/>
            <a:ext cx="4578350" cy="776287"/>
          </a:xfrm>
          <a:prstGeom prst="rect">
            <a:avLst/>
          </a:prstGeom>
          <a:noFill/>
          <a:ln w="9525">
            <a:noFill/>
            <a:miter lim="800000"/>
            <a:headEnd/>
            <a:tailEnd/>
          </a:ln>
        </p:spPr>
      </p:pic>
      <p:pic>
        <p:nvPicPr>
          <p:cNvPr id="4102" name="Picture 5" descr="People"/>
          <p:cNvPicPr>
            <a:picLocks noChangeAspect="1" noChangeArrowheads="1"/>
          </p:cNvPicPr>
          <p:nvPr/>
        </p:nvPicPr>
        <p:blipFill>
          <a:blip r:embed="rId3" cstate="print"/>
          <a:srcRect l="27774" t="61774" r="60976" b="30000"/>
          <a:stretch>
            <a:fillRect/>
          </a:stretch>
        </p:blipFill>
        <p:spPr bwMode="auto">
          <a:xfrm>
            <a:off x="152400" y="5638800"/>
            <a:ext cx="1271588" cy="681038"/>
          </a:xfrm>
          <a:prstGeom prst="rect">
            <a:avLst/>
          </a:prstGeom>
          <a:noFill/>
          <a:ln w="9525">
            <a:noFill/>
            <a:miter lim="800000"/>
            <a:headEnd/>
            <a:tailEnd/>
          </a:ln>
        </p:spPr>
      </p:pic>
      <p:pic>
        <p:nvPicPr>
          <p:cNvPr id="4103" name="Picture 6" descr="People"/>
          <p:cNvPicPr>
            <a:picLocks noChangeAspect="1" noChangeArrowheads="1"/>
          </p:cNvPicPr>
          <p:nvPr/>
        </p:nvPicPr>
        <p:blipFill>
          <a:blip r:embed="rId3" cstate="print"/>
          <a:srcRect l="27074" t="40070" r="49864" b="52226"/>
          <a:stretch>
            <a:fillRect/>
          </a:stretch>
        </p:blipFill>
        <p:spPr bwMode="auto">
          <a:xfrm>
            <a:off x="0" y="3503613"/>
            <a:ext cx="2798763" cy="763587"/>
          </a:xfrm>
          <a:prstGeom prst="rect">
            <a:avLst/>
          </a:prstGeom>
          <a:noFill/>
          <a:ln w="9525">
            <a:noFill/>
            <a:miter lim="800000"/>
            <a:headEnd/>
            <a:tailEnd/>
          </a:ln>
        </p:spPr>
      </p:pic>
      <p:pic>
        <p:nvPicPr>
          <p:cNvPr id="4104" name="Picture 7" descr="People"/>
          <p:cNvPicPr>
            <a:picLocks noChangeAspect="1" noChangeArrowheads="1"/>
          </p:cNvPicPr>
          <p:nvPr/>
        </p:nvPicPr>
        <p:blipFill>
          <a:blip r:embed="rId3" cstate="print"/>
          <a:srcRect l="27074" t="51131" r="56883" b="41234"/>
          <a:stretch>
            <a:fillRect/>
          </a:stretch>
        </p:blipFill>
        <p:spPr bwMode="auto">
          <a:xfrm>
            <a:off x="0" y="4648200"/>
            <a:ext cx="1844675" cy="671513"/>
          </a:xfrm>
          <a:prstGeom prst="rect">
            <a:avLst/>
          </a:prstGeom>
          <a:noFill/>
          <a:ln w="9525">
            <a:noFill/>
            <a:miter lim="800000"/>
            <a:headEnd/>
            <a:tailEnd/>
          </a:ln>
        </p:spPr>
      </p:pic>
      <p:sp>
        <p:nvSpPr>
          <p:cNvPr id="4105" name="Text Box 8"/>
          <p:cNvSpPr txBox="1">
            <a:spLocks noChangeArrowheads="1"/>
          </p:cNvSpPr>
          <p:nvPr/>
        </p:nvSpPr>
        <p:spPr bwMode="auto">
          <a:xfrm>
            <a:off x="6248400" y="1238250"/>
            <a:ext cx="2895600" cy="1200150"/>
          </a:xfrm>
          <a:prstGeom prst="rect">
            <a:avLst/>
          </a:prstGeom>
          <a:noFill/>
          <a:ln w="9525">
            <a:noFill/>
            <a:miter lim="800000"/>
            <a:headEnd/>
            <a:tailEnd/>
          </a:ln>
        </p:spPr>
        <p:txBody>
          <a:bodyPr>
            <a:spAutoFit/>
          </a:bodyPr>
          <a:lstStyle/>
          <a:p>
            <a:pPr>
              <a:spcBef>
                <a:spcPct val="50000"/>
              </a:spcBef>
            </a:pPr>
            <a:r>
              <a:rPr lang="en-US" sz="2400" dirty="0">
                <a:latin typeface="Times New Roman" pitchFamily="18" charset="0"/>
                <a:cs typeface="Arial" pitchFamily="34" charset="0"/>
              </a:rPr>
              <a:t>In North Carolina, for every 100 9</a:t>
            </a:r>
            <a:r>
              <a:rPr lang="en-US" sz="2400" baseline="30000" dirty="0">
                <a:latin typeface="Times New Roman" pitchFamily="18" charset="0"/>
                <a:cs typeface="Arial" pitchFamily="34" charset="0"/>
              </a:rPr>
              <a:t>th</a:t>
            </a:r>
            <a:r>
              <a:rPr lang="en-US" sz="2400" dirty="0">
                <a:latin typeface="Times New Roman" pitchFamily="18" charset="0"/>
                <a:cs typeface="Arial" pitchFamily="34" charset="0"/>
              </a:rPr>
              <a:t> grade                 students…</a:t>
            </a:r>
          </a:p>
        </p:txBody>
      </p:sp>
      <p:sp>
        <p:nvSpPr>
          <p:cNvPr id="4106" name="Text Box 9"/>
          <p:cNvSpPr txBox="1">
            <a:spLocks noChangeArrowheads="1"/>
          </p:cNvSpPr>
          <p:nvPr/>
        </p:nvSpPr>
        <p:spPr bwMode="auto">
          <a:xfrm>
            <a:off x="4495800" y="2446338"/>
            <a:ext cx="4191000" cy="830262"/>
          </a:xfrm>
          <a:prstGeom prst="rect">
            <a:avLst/>
          </a:prstGeom>
          <a:noFill/>
          <a:ln w="9525">
            <a:noFill/>
            <a:miter lim="800000"/>
            <a:headEnd/>
            <a:tailEnd/>
          </a:ln>
        </p:spPr>
        <p:txBody>
          <a:bodyPr>
            <a:spAutoFit/>
          </a:bodyPr>
          <a:lstStyle/>
          <a:p>
            <a:pPr>
              <a:spcBef>
                <a:spcPct val="50000"/>
              </a:spcBef>
            </a:pPr>
            <a:r>
              <a:rPr lang="en-US" sz="2000" dirty="0">
                <a:latin typeface="Times New Roman" pitchFamily="18" charset="0"/>
                <a:cs typeface="Arial" pitchFamily="34" charset="0"/>
              </a:rPr>
              <a:t>…</a:t>
            </a:r>
            <a:r>
              <a:rPr lang="en-US" sz="2400" dirty="0">
                <a:latin typeface="Times New Roman" pitchFamily="18" charset="0"/>
                <a:cs typeface="Arial" pitchFamily="34" charset="0"/>
              </a:rPr>
              <a:t>70 students graduate four years later</a:t>
            </a:r>
          </a:p>
        </p:txBody>
      </p:sp>
      <p:sp>
        <p:nvSpPr>
          <p:cNvPr id="4107" name="Text Box 10"/>
          <p:cNvSpPr txBox="1">
            <a:spLocks noChangeArrowheads="1"/>
          </p:cNvSpPr>
          <p:nvPr/>
        </p:nvSpPr>
        <p:spPr bwMode="auto">
          <a:xfrm>
            <a:off x="2743200" y="3733800"/>
            <a:ext cx="4197350" cy="457200"/>
          </a:xfrm>
          <a:prstGeom prst="rect">
            <a:avLst/>
          </a:prstGeom>
          <a:noFill/>
          <a:ln w="9525">
            <a:noFill/>
            <a:miter lim="800000"/>
            <a:headEnd/>
            <a:tailEnd/>
          </a:ln>
        </p:spPr>
        <p:txBody>
          <a:bodyPr>
            <a:spAutoFit/>
          </a:bodyPr>
          <a:lstStyle/>
          <a:p>
            <a:pPr>
              <a:spcBef>
                <a:spcPct val="50000"/>
              </a:spcBef>
            </a:pPr>
            <a:r>
              <a:rPr lang="en-US" sz="2000" dirty="0">
                <a:latin typeface="Times New Roman" pitchFamily="18" charset="0"/>
                <a:cs typeface="Arial" pitchFamily="34" charset="0"/>
              </a:rPr>
              <a:t>…</a:t>
            </a:r>
            <a:r>
              <a:rPr lang="en-US" sz="2400" dirty="0">
                <a:latin typeface="Times New Roman" pitchFamily="18" charset="0"/>
                <a:cs typeface="Arial" pitchFamily="34" charset="0"/>
              </a:rPr>
              <a:t>41 students enter college</a:t>
            </a:r>
          </a:p>
        </p:txBody>
      </p:sp>
      <p:sp>
        <p:nvSpPr>
          <p:cNvPr id="4108" name="Text Box 11"/>
          <p:cNvSpPr txBox="1">
            <a:spLocks noChangeArrowheads="1"/>
          </p:cNvSpPr>
          <p:nvPr/>
        </p:nvSpPr>
        <p:spPr bwMode="auto">
          <a:xfrm>
            <a:off x="1905000" y="4800600"/>
            <a:ext cx="6096000" cy="457200"/>
          </a:xfrm>
          <a:prstGeom prst="rect">
            <a:avLst/>
          </a:prstGeom>
          <a:noFill/>
          <a:ln w="9525">
            <a:noFill/>
            <a:miter lim="800000"/>
            <a:headEnd/>
            <a:tailEnd/>
          </a:ln>
        </p:spPr>
        <p:txBody>
          <a:bodyPr>
            <a:spAutoFit/>
          </a:bodyPr>
          <a:lstStyle/>
          <a:p>
            <a:pPr>
              <a:spcBef>
                <a:spcPct val="50000"/>
              </a:spcBef>
            </a:pPr>
            <a:r>
              <a:rPr lang="en-US" sz="2000" dirty="0">
                <a:latin typeface="Times New Roman" pitchFamily="18" charset="0"/>
                <a:cs typeface="Arial" pitchFamily="34" charset="0"/>
              </a:rPr>
              <a:t>…</a:t>
            </a:r>
            <a:r>
              <a:rPr lang="en-US" sz="2400" dirty="0">
                <a:latin typeface="Times New Roman" pitchFamily="18" charset="0"/>
                <a:cs typeface="Arial" pitchFamily="34" charset="0"/>
              </a:rPr>
              <a:t>28 students are still enrolled in their 2nd year</a:t>
            </a:r>
          </a:p>
        </p:txBody>
      </p:sp>
      <p:sp>
        <p:nvSpPr>
          <p:cNvPr id="4109" name="Text Box 12"/>
          <p:cNvSpPr txBox="1">
            <a:spLocks noChangeArrowheads="1"/>
          </p:cNvSpPr>
          <p:nvPr/>
        </p:nvSpPr>
        <p:spPr bwMode="auto">
          <a:xfrm>
            <a:off x="1447800" y="5675313"/>
            <a:ext cx="7391400" cy="877887"/>
          </a:xfrm>
          <a:prstGeom prst="rect">
            <a:avLst/>
          </a:prstGeom>
          <a:noFill/>
          <a:ln w="9525">
            <a:noFill/>
            <a:miter lim="800000"/>
            <a:headEnd/>
            <a:tailEnd/>
          </a:ln>
        </p:spPr>
        <p:txBody>
          <a:bodyPr>
            <a:spAutoFit/>
          </a:bodyPr>
          <a:lstStyle/>
          <a:p>
            <a:pPr>
              <a:lnSpc>
                <a:spcPct val="85000"/>
              </a:lnSpc>
              <a:spcBef>
                <a:spcPct val="50000"/>
              </a:spcBef>
            </a:pPr>
            <a:r>
              <a:rPr lang="en-US" sz="2400" dirty="0">
                <a:latin typeface="Times New Roman" pitchFamily="18" charset="0"/>
                <a:cs typeface="Arial" pitchFamily="34" charset="0"/>
              </a:rPr>
              <a:t>…19 students graduate with either an Associate’s degree within three years or a Bachelor’s degree within six years                      </a:t>
            </a:r>
            <a:r>
              <a:rPr lang="en-US" sz="1200" dirty="0">
                <a:latin typeface="Times New Roman" pitchFamily="18" charset="0"/>
                <a:cs typeface="Arial" pitchFamily="34" charset="0"/>
              </a:rPr>
              <a:t>Source:  </a:t>
            </a:r>
            <a:r>
              <a:rPr lang="en-US" sz="1200" dirty="0">
                <a:latin typeface="Times New Roman" pitchFamily="18" charset="0"/>
                <a:cs typeface="Arial" pitchFamily="34" charset="0"/>
                <a:hlinkClick r:id="rId4"/>
              </a:rPr>
              <a:t>www.achieve.org</a:t>
            </a:r>
            <a:r>
              <a:rPr lang="en-US" sz="1200" dirty="0">
                <a:latin typeface="Times New Roman" pitchFamily="18" charset="0"/>
                <a:cs typeface="Arial" pitchFamily="34" charset="0"/>
              </a:rPr>
              <a:t> &gt; node/893 &gt; Pipeline data tab</a:t>
            </a:r>
          </a:p>
        </p:txBody>
      </p:sp>
      <p:sp>
        <p:nvSpPr>
          <p:cNvPr id="4110" name="Text Box 13"/>
          <p:cNvSpPr txBox="1">
            <a:spLocks noChangeArrowheads="1"/>
          </p:cNvSpPr>
          <p:nvPr/>
        </p:nvSpPr>
        <p:spPr bwMode="auto">
          <a:xfrm>
            <a:off x="838200" y="228600"/>
            <a:ext cx="7772400" cy="523875"/>
          </a:xfrm>
          <a:prstGeom prst="rect">
            <a:avLst/>
          </a:prstGeom>
          <a:noFill/>
          <a:ln w="9525">
            <a:noFill/>
            <a:miter lim="800000"/>
            <a:headEnd/>
            <a:tailEnd/>
          </a:ln>
        </p:spPr>
        <p:txBody>
          <a:bodyPr>
            <a:spAutoFit/>
          </a:bodyPr>
          <a:lstStyle/>
          <a:p>
            <a:pPr algn="ctr">
              <a:spcBef>
                <a:spcPct val="50000"/>
              </a:spcBef>
            </a:pPr>
            <a:r>
              <a:rPr lang="en-US" sz="2800" dirty="0">
                <a:solidFill>
                  <a:srgbClr val="A4D76B"/>
                </a:solidFill>
                <a:latin typeface="Arial (Headings)"/>
                <a:cs typeface="Arial" pitchFamily="34" charset="0"/>
              </a:rPr>
              <a:t>North Carolina’s Educational Pipeline</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0"/>
          </p:nvPr>
        </p:nvSpPr>
        <p:spPr/>
        <p:txBody>
          <a:bodyPr/>
          <a:lstStyle/>
          <a:p>
            <a:pPr>
              <a:defRPr/>
            </a:pPr>
            <a:fld id="{9E897AD7-87B6-442E-B4BA-D473B0FD99A3}" type="slidenum">
              <a:rPr lang="en-US" smtClean="0"/>
              <a:pPr>
                <a:defRPr/>
              </a:pPr>
              <a:t>20</a:t>
            </a:fld>
            <a:endParaRPr lang="en-US" dirty="0" smtClean="0"/>
          </a:p>
        </p:txBody>
      </p:sp>
      <p:sp>
        <p:nvSpPr>
          <p:cNvPr id="33795" name="Rectangle 5"/>
          <p:cNvSpPr>
            <a:spLocks noGrp="1" noChangeArrowheads="1"/>
          </p:cNvSpPr>
          <p:nvPr>
            <p:ph idx="4294967295"/>
          </p:nvPr>
        </p:nvSpPr>
        <p:spPr>
          <a:xfrm>
            <a:off x="503238" y="1066800"/>
            <a:ext cx="8183562" cy="4724400"/>
          </a:xfrm>
        </p:spPr>
        <p:txBody>
          <a:bodyPr/>
          <a:lstStyle/>
          <a:p>
            <a:pPr marL="0" lvl="1" eaLnBrk="1" hangingPunct="1">
              <a:lnSpc>
                <a:spcPct val="80000"/>
              </a:lnSpc>
              <a:buFont typeface="Arial" pitchFamily="34" charset="0"/>
              <a:buChar char="•"/>
              <a:defRPr/>
            </a:pPr>
            <a:r>
              <a:rPr lang="en-US" b="1" dirty="0" smtClean="0">
                <a:latin typeface="Times New Roman" pitchFamily="18" charset="0"/>
                <a:cs typeface="Times New Roman" pitchFamily="18" charset="0"/>
              </a:rPr>
              <a:t>Component 5:  Observations </a:t>
            </a:r>
          </a:p>
          <a:p>
            <a:pPr marL="0" lvl="1" eaLnBrk="1" hangingPunct="1">
              <a:lnSpc>
                <a:spcPct val="80000"/>
              </a:lnSpc>
              <a:buFont typeface="Verdana" pitchFamily="34" charset="0"/>
              <a:buNone/>
              <a:defRPr/>
            </a:pPr>
            <a:endParaRPr lang="en-US" dirty="0" smtClean="0">
              <a:latin typeface="Times New Roman" pitchFamily="18" charset="0"/>
              <a:cs typeface="Times New Roman" pitchFamily="18" charset="0"/>
            </a:endParaRPr>
          </a:p>
          <a:p>
            <a:pPr lvl="1" eaLnBrk="1" hangingPunct="1">
              <a:lnSpc>
                <a:spcPct val="80000"/>
              </a:lnSpc>
              <a:defRPr/>
            </a:pPr>
            <a:r>
              <a:rPr lang="en-US" u="sng" dirty="0" smtClean="0">
                <a:latin typeface="Times New Roman" pitchFamily="18" charset="0"/>
                <a:cs typeface="Times New Roman" pitchFamily="18" charset="0"/>
              </a:rPr>
              <a:t>Probationary teachers: </a:t>
            </a:r>
          </a:p>
          <a:p>
            <a:pPr lvl="2" eaLnBrk="1" hangingPunct="1">
              <a:lnSpc>
                <a:spcPct val="80000"/>
              </a:lnSpc>
              <a:buClr>
                <a:schemeClr val="accent1"/>
              </a:buClr>
              <a:defRPr/>
            </a:pPr>
            <a:r>
              <a:rPr lang="en-US" sz="2800" dirty="0" smtClean="0">
                <a:latin typeface="Times New Roman" pitchFamily="18" charset="0"/>
                <a:cs typeface="Times New Roman" pitchFamily="18" charset="0"/>
              </a:rPr>
              <a:t>4 formal observations: 3 administrative, 1 peer</a:t>
            </a:r>
          </a:p>
          <a:p>
            <a:pPr lvl="1" eaLnBrk="1" hangingPunct="1">
              <a:lnSpc>
                <a:spcPct val="80000"/>
              </a:lnSpc>
              <a:buFontTx/>
              <a:buNone/>
              <a:defRPr/>
            </a:pPr>
            <a:endParaRPr lang="en-US" dirty="0" smtClean="0">
              <a:latin typeface="Times New Roman" pitchFamily="18" charset="0"/>
              <a:cs typeface="Times New Roman" pitchFamily="18" charset="0"/>
            </a:endParaRPr>
          </a:p>
          <a:p>
            <a:pPr lvl="1" eaLnBrk="1" hangingPunct="1">
              <a:lnSpc>
                <a:spcPct val="80000"/>
              </a:lnSpc>
              <a:buFontTx/>
              <a:buNone/>
              <a:defRPr/>
            </a:pPr>
            <a:endParaRPr lang="en-US" dirty="0" smtClean="0">
              <a:latin typeface="Times New Roman" pitchFamily="18" charset="0"/>
              <a:cs typeface="Times New Roman" pitchFamily="18" charset="0"/>
            </a:endParaRPr>
          </a:p>
          <a:p>
            <a:pPr lvl="1" eaLnBrk="1" hangingPunct="1">
              <a:lnSpc>
                <a:spcPct val="80000"/>
              </a:lnSpc>
              <a:defRPr/>
            </a:pPr>
            <a:r>
              <a:rPr lang="en-US" u="sng" dirty="0" smtClean="0">
                <a:latin typeface="Times New Roman" pitchFamily="18" charset="0"/>
                <a:cs typeface="Times New Roman" pitchFamily="18" charset="0"/>
              </a:rPr>
              <a:t>Career status teachers: </a:t>
            </a:r>
            <a:r>
              <a:rPr lang="en-US" dirty="0" smtClean="0">
                <a:latin typeface="Times New Roman" pitchFamily="18" charset="0"/>
                <a:cs typeface="Times New Roman" pitchFamily="18" charset="0"/>
              </a:rPr>
              <a:t>(in their summative year of evaluation) </a:t>
            </a:r>
          </a:p>
          <a:p>
            <a:pPr lvl="2" eaLnBrk="1" hangingPunct="1">
              <a:lnSpc>
                <a:spcPct val="80000"/>
              </a:lnSpc>
              <a:buClr>
                <a:schemeClr val="accent1"/>
              </a:buClr>
              <a:defRPr/>
            </a:pPr>
            <a:r>
              <a:rPr lang="en-US" sz="2800" dirty="0" smtClean="0">
                <a:latin typeface="Times New Roman" pitchFamily="18" charset="0"/>
                <a:cs typeface="Times New Roman" pitchFamily="18" charset="0"/>
              </a:rPr>
              <a:t>3 observations: at least 1 must be formal</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0"/>
          </p:nvPr>
        </p:nvSpPr>
        <p:spPr/>
        <p:txBody>
          <a:bodyPr/>
          <a:lstStyle/>
          <a:p>
            <a:pPr>
              <a:defRPr/>
            </a:pPr>
            <a:fld id="{70B0CF17-4CC7-4DE8-B920-890231B0788C}" type="slidenum">
              <a:rPr lang="en-US" smtClean="0"/>
              <a:pPr>
                <a:defRPr/>
              </a:pPr>
              <a:t>21</a:t>
            </a:fld>
            <a:endParaRPr lang="en-US" dirty="0" smtClean="0"/>
          </a:p>
        </p:txBody>
      </p:sp>
      <p:sp>
        <p:nvSpPr>
          <p:cNvPr id="34819" name="Rectangle 3"/>
          <p:cNvSpPr>
            <a:spLocks noGrp="1" noChangeArrowheads="1"/>
          </p:cNvSpPr>
          <p:nvPr>
            <p:ph idx="4294967295"/>
          </p:nvPr>
        </p:nvSpPr>
        <p:spPr>
          <a:xfrm>
            <a:off x="76200" y="152400"/>
            <a:ext cx="8915400" cy="6096000"/>
          </a:xfrm>
        </p:spPr>
        <p:txBody>
          <a:bodyPr/>
          <a:lstStyle/>
          <a:p>
            <a:pPr eaLnBrk="1" hangingPunct="1">
              <a:lnSpc>
                <a:spcPct val="90000"/>
              </a:lnSpc>
              <a:defRPr/>
            </a:pPr>
            <a:r>
              <a:rPr lang="en-US" b="1" dirty="0" smtClean="0">
                <a:latin typeface="Times New Roman" pitchFamily="18" charset="0"/>
                <a:cs typeface="Times New Roman" pitchFamily="18" charset="0"/>
              </a:rPr>
              <a:t>Component 6:  Post-Observation Conferences</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Must occur after each formal observation</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Must occur no later than 10 school days after the observation</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Designed for the purpose of identifying areas of strength and those in need of improvement</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Requires review and signature of rubric</a:t>
            </a:r>
          </a:p>
          <a:p>
            <a:pPr marL="0" lvl="1" eaLnBrk="1" hangingPunct="1">
              <a:lnSpc>
                <a:spcPct val="90000"/>
              </a:lnSpc>
              <a:buSzPct val="70000"/>
              <a:buFont typeface="Verdana" pitchFamily="34" charset="0"/>
              <a:buNone/>
              <a:defRPr/>
            </a:pPr>
            <a:endParaRPr lang="en-US" dirty="0" smtClean="0">
              <a:latin typeface="Times New Roman" pitchFamily="18" charset="0"/>
              <a:cs typeface="Times New Roman" pitchFamily="18" charset="0"/>
            </a:endParaRPr>
          </a:p>
          <a:p>
            <a:pPr marL="0" lvl="1" eaLnBrk="1" hangingPunct="1">
              <a:lnSpc>
                <a:spcPct val="90000"/>
              </a:lnSpc>
              <a:buFont typeface="Arial" pitchFamily="34" charset="0"/>
              <a:buChar char="•"/>
              <a:defRPr/>
            </a:pPr>
            <a:r>
              <a:rPr lang="en-US" b="1" dirty="0" smtClean="0">
                <a:latin typeface="Times New Roman" pitchFamily="18" charset="0"/>
                <a:cs typeface="Times New Roman" pitchFamily="18" charset="0"/>
              </a:rPr>
              <a:t>Component 7:  Summary Evaluation Conference</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Bring Self Assessment</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Review Observations, any additional artifacts</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Sign Summary Rating Form &amp; Record of Teacher Evaluation Activities</a:t>
            </a:r>
          </a:p>
          <a:p>
            <a:pPr lvl="1" eaLnBrk="1" hangingPunct="1">
              <a:lnSpc>
                <a:spcPct val="90000"/>
              </a:lnSpc>
              <a:buSzPct val="70000"/>
              <a:buFont typeface="Courier New" pitchFamily="49" charset="0"/>
              <a:buChar char="o"/>
              <a:defRPr/>
            </a:pPr>
            <a:r>
              <a:rPr lang="en-US" sz="2600" dirty="0" smtClean="0">
                <a:latin typeface="Times New Roman" pitchFamily="18" charset="0"/>
                <a:cs typeface="Times New Roman" pitchFamily="18" charset="0"/>
              </a:rPr>
              <a:t>Begin discussion for future goals</a:t>
            </a:r>
          </a:p>
          <a:p>
            <a:pPr marL="0" lvl="1" eaLnBrk="1" hangingPunct="1">
              <a:lnSpc>
                <a:spcPct val="90000"/>
              </a:lnSpc>
              <a:buSzPct val="70000"/>
              <a:buFont typeface="Verdana" pitchFamily="34" charset="0"/>
              <a:buNone/>
              <a:defRPr/>
            </a:pPr>
            <a:endParaRPr lang="en-US" dirty="0" smtClean="0">
              <a:latin typeface="Times New Roman" pitchFamily="18" charset="0"/>
              <a:cs typeface="Times New Roman" pitchFamily="18" charset="0"/>
            </a:endParaRPr>
          </a:p>
          <a:p>
            <a:pPr marL="0" lvl="1" eaLnBrk="1" hangingPunct="1">
              <a:lnSpc>
                <a:spcPct val="90000"/>
              </a:lnSpc>
              <a:buSzPct val="70000"/>
              <a:buFont typeface="Verdana" pitchFamily="34" charset="0"/>
              <a:buNone/>
              <a:defRPr/>
            </a:pP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0"/>
          </p:nvPr>
        </p:nvSpPr>
        <p:spPr/>
        <p:txBody>
          <a:bodyPr/>
          <a:lstStyle/>
          <a:p>
            <a:pPr>
              <a:defRPr/>
            </a:pPr>
            <a:fld id="{FCCBE0F3-F648-4A78-865F-B5927E98E473}" type="slidenum">
              <a:rPr lang="en-US" smtClean="0"/>
              <a:pPr>
                <a:defRPr/>
              </a:pPr>
              <a:t>22</a:t>
            </a:fld>
            <a:endParaRPr lang="en-US" dirty="0" smtClean="0"/>
          </a:p>
        </p:txBody>
      </p:sp>
      <p:sp>
        <p:nvSpPr>
          <p:cNvPr id="37891" name="Rectangle 3"/>
          <p:cNvSpPr>
            <a:spLocks noGrp="1" noChangeArrowheads="1"/>
          </p:cNvSpPr>
          <p:nvPr>
            <p:ph idx="4294967295"/>
          </p:nvPr>
        </p:nvSpPr>
        <p:spPr>
          <a:xfrm>
            <a:off x="427038" y="304800"/>
            <a:ext cx="8183562" cy="5638800"/>
          </a:xfrm>
        </p:spPr>
        <p:txBody>
          <a:bodyPr/>
          <a:lstStyle/>
          <a:p>
            <a:pPr marL="0" eaLnBrk="1" hangingPunct="1">
              <a:buSzPct val="120000"/>
              <a:buFont typeface="Arial" pitchFamily="34" charset="0"/>
              <a:buChar char="•"/>
              <a:defRPr/>
            </a:pPr>
            <a:r>
              <a:rPr lang="en-US" sz="2400" b="1" dirty="0" smtClean="0">
                <a:latin typeface="Times New Roman" pitchFamily="18" charset="0"/>
                <a:cs typeface="Times New Roman" pitchFamily="18" charset="0"/>
              </a:rPr>
              <a:t>Component 8:  Professional Development Plans</a:t>
            </a:r>
            <a:endParaRPr lang="en-US" sz="2400" b="1" i="1" u="sng" dirty="0" smtClean="0">
              <a:latin typeface="Times New Roman" pitchFamily="18" charset="0"/>
              <a:cs typeface="Times New Roman" pitchFamily="18" charset="0"/>
            </a:endParaRPr>
          </a:p>
          <a:p>
            <a:pPr algn="ctr" eaLnBrk="1" hangingPunct="1">
              <a:buFontTx/>
              <a:buNone/>
              <a:defRPr/>
            </a:pPr>
            <a:r>
              <a:rPr lang="en-US" sz="2400" i="1" u="sng" dirty="0" smtClean="0">
                <a:latin typeface="Times New Roman" pitchFamily="18" charset="0"/>
                <a:cs typeface="Times New Roman" pitchFamily="18" charset="0"/>
              </a:rPr>
              <a:t>After completing Year 1 of implementation, this is how to determine the level of PDP for a teacher:</a:t>
            </a:r>
          </a:p>
          <a:p>
            <a:pPr eaLnBrk="1" hangingPunct="1">
              <a:defRPr/>
            </a:pPr>
            <a:endParaRPr lang="en-US" sz="2400" dirty="0" smtClean="0">
              <a:latin typeface="Times New Roman" pitchFamily="18" charset="0"/>
              <a:cs typeface="Times New Roman" pitchFamily="18" charset="0"/>
            </a:endParaRPr>
          </a:p>
          <a:p>
            <a:pPr eaLnBrk="1" hangingPunct="1">
              <a:defRPr/>
            </a:pPr>
            <a:r>
              <a:rPr lang="en-US" sz="2400" dirty="0" smtClean="0">
                <a:latin typeface="Times New Roman" pitchFamily="18" charset="0"/>
                <a:cs typeface="Times New Roman" pitchFamily="18" charset="0"/>
              </a:rPr>
              <a:t>Teachers who are rated as “Proficient” or higher on all Standards will develop an </a:t>
            </a:r>
            <a:r>
              <a:rPr lang="en-US" sz="2400" b="1" dirty="0" smtClean="0">
                <a:latin typeface="Times New Roman" pitchFamily="18" charset="0"/>
                <a:cs typeface="Times New Roman" pitchFamily="18" charset="0"/>
              </a:rPr>
              <a:t>Individual Growth Plan</a:t>
            </a:r>
          </a:p>
          <a:p>
            <a:pPr eaLnBrk="1" hangingPunct="1">
              <a:defRPr/>
            </a:pPr>
            <a:r>
              <a:rPr lang="en-US" sz="2400" dirty="0" smtClean="0">
                <a:latin typeface="Times New Roman" pitchFamily="18" charset="0"/>
                <a:cs typeface="Times New Roman" pitchFamily="18" charset="0"/>
              </a:rPr>
              <a:t>Teachers who are rated as “Developing” on any Standard will be placed on a </a:t>
            </a:r>
            <a:r>
              <a:rPr lang="en-US" sz="2400" b="1" dirty="0" smtClean="0">
                <a:latin typeface="Times New Roman" pitchFamily="18" charset="0"/>
                <a:cs typeface="Times New Roman" pitchFamily="18" charset="0"/>
              </a:rPr>
              <a:t>Monitored Growth Plan</a:t>
            </a:r>
          </a:p>
          <a:p>
            <a:pPr eaLnBrk="1" hangingPunct="1">
              <a:defRPr/>
            </a:pPr>
            <a:r>
              <a:rPr lang="en-US" sz="2400" dirty="0" smtClean="0">
                <a:latin typeface="Times New Roman" pitchFamily="18" charset="0"/>
                <a:cs typeface="Times New Roman" pitchFamily="18" charset="0"/>
              </a:rPr>
              <a:t>Teachers who are rated as “Not Demonstrated” on any Standard or has a rating of “Developing” for two sequential years will be placed on a </a:t>
            </a:r>
            <a:r>
              <a:rPr lang="en-US" sz="2400" b="1" dirty="0" smtClean="0">
                <a:latin typeface="Times New Roman" pitchFamily="18" charset="0"/>
                <a:cs typeface="Times New Roman" pitchFamily="18" charset="0"/>
              </a:rPr>
              <a:t>Directed Growth Plan </a:t>
            </a:r>
          </a:p>
          <a:p>
            <a:pPr eaLnBrk="1" hangingPunct="1">
              <a:defRPr/>
            </a:pPr>
            <a:r>
              <a:rPr lang="en-US" sz="2400" dirty="0" smtClean="0">
                <a:latin typeface="Times New Roman" pitchFamily="18" charset="0"/>
                <a:cs typeface="Times New Roman" pitchFamily="18" charset="0"/>
              </a:rPr>
              <a:t>Monitored and Directed Plans meet the state guidelines of an “action plan”.  Individual districts determine those recommendations </a:t>
            </a:r>
          </a:p>
          <a:p>
            <a:pPr eaLnBrk="1" hangingPunct="1">
              <a:buFontTx/>
              <a:buNone/>
              <a:defRPr/>
            </a:pPr>
            <a:endParaRPr lang="en-US" sz="2100" dirty="0" smtClean="0">
              <a:solidFill>
                <a:schemeClr val="folHlink"/>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14400" y="277813"/>
            <a:ext cx="7772400" cy="1143000"/>
          </a:xfrm>
          <a:prstGeom prst="rect">
            <a:avLst/>
          </a:prstGeom>
        </p:spPr>
        <p:txBody>
          <a:bodyPr/>
          <a:lstStyle/>
          <a:p>
            <a:pPr algn="ctr" fontAlgn="auto">
              <a:spcAft>
                <a:spcPts val="0"/>
              </a:spcAft>
              <a:defRPr/>
            </a:pPr>
            <a:r>
              <a:rPr lang="en-US" sz="3600" cap="all" dirty="0">
                <a:solidFill>
                  <a:schemeClr val="tx2"/>
                </a:solidFill>
                <a:effectLst>
                  <a:reflection blurRad="12700" stA="48000" endA="300" endPos="55000" dir="5400000" sy="-90000" algn="bl" rotWithShape="0"/>
                </a:effectLst>
                <a:latin typeface="Arial" charset="0"/>
                <a:ea typeface="+mj-ea"/>
                <a:cs typeface="+mj-cs"/>
              </a:rPr>
              <a:t>Q &amp; A /  </a:t>
            </a:r>
            <a:br>
              <a:rPr lang="en-US" sz="3600" cap="all" dirty="0">
                <a:solidFill>
                  <a:schemeClr val="tx2"/>
                </a:solidFill>
                <a:effectLst>
                  <a:reflection blurRad="12700" stA="48000" endA="300" endPos="55000" dir="5400000" sy="-90000" algn="bl" rotWithShape="0"/>
                </a:effectLst>
                <a:latin typeface="Arial" charset="0"/>
                <a:ea typeface="+mj-ea"/>
                <a:cs typeface="+mj-cs"/>
              </a:rPr>
            </a:br>
            <a:r>
              <a:rPr lang="en-US" sz="3600" cap="all" dirty="0">
                <a:solidFill>
                  <a:schemeClr val="tx2"/>
                </a:solidFill>
                <a:effectLst>
                  <a:reflection blurRad="12700" stA="48000" endA="300" endPos="55000" dir="5400000" sy="-90000" algn="bl" rotWithShape="0"/>
                </a:effectLst>
                <a:latin typeface="Arial" charset="0"/>
                <a:ea typeface="+mj-ea"/>
                <a:cs typeface="+mj-cs"/>
              </a:rPr>
              <a:t>DISCUSSION</a:t>
            </a:r>
          </a:p>
        </p:txBody>
      </p:sp>
      <p:pic>
        <p:nvPicPr>
          <p:cNvPr id="25603" name="Picture 5" descr="C:\Documents and Settings\Yvette\Local Settings\Temporary Internet Files\Content.IE5\MBS32X20\MCj04315600000[1].png"/>
          <p:cNvPicPr>
            <a:picLocks noChangeAspect="1" noChangeArrowheads="1"/>
          </p:cNvPicPr>
          <p:nvPr/>
        </p:nvPicPr>
        <p:blipFill>
          <a:blip r:embed="rId3" cstate="print"/>
          <a:srcRect/>
          <a:stretch>
            <a:fillRect/>
          </a:stretch>
        </p:blipFill>
        <p:spPr bwMode="auto">
          <a:xfrm>
            <a:off x="2819400" y="1981200"/>
            <a:ext cx="3525838" cy="3525838"/>
          </a:xfrm>
          <a:prstGeom prst="rect">
            <a:avLst/>
          </a:prstGeom>
          <a:noFill/>
          <a:ln w="9525">
            <a:noFill/>
            <a:miter lim="800000"/>
            <a:headEnd/>
            <a:tailEnd/>
          </a:ln>
        </p:spPr>
      </p:pic>
      <p:sp>
        <p:nvSpPr>
          <p:cNvPr id="21508" name="Slide Number Placeholder 3"/>
          <p:cNvSpPr>
            <a:spLocks noGrp="1"/>
          </p:cNvSpPr>
          <p:nvPr>
            <p:ph type="sldNum" sz="quarter" idx="10"/>
          </p:nvPr>
        </p:nvSpPr>
        <p:spPr>
          <a:xfrm>
            <a:off x="6781800" y="5943600"/>
            <a:ext cx="1905000" cy="457200"/>
          </a:xfrm>
        </p:spPr>
        <p:txBody>
          <a:bodyPr/>
          <a:lstStyle/>
          <a:p>
            <a:pPr>
              <a:defRPr/>
            </a:pPr>
            <a:fld id="{A92E5956-B5D4-4A1B-A38F-CAF1D83D5F0D}" type="slidenum">
              <a:rPr lang="en-US" smtClean="0"/>
              <a:pPr>
                <a:defRPr/>
              </a:pPr>
              <a:t>23</a:t>
            </a:fld>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p:txBody>
          <a:bodyPr/>
          <a:lstStyle/>
          <a:p>
            <a:pPr eaLnBrk="1" hangingPunct="1"/>
            <a:r>
              <a:rPr lang="en-US" dirty="0" smtClean="0"/>
              <a:t>Contact Information </a:t>
            </a:r>
          </a:p>
        </p:txBody>
      </p:sp>
      <p:sp>
        <p:nvSpPr>
          <p:cNvPr id="26627" name="Rectangle 3"/>
          <p:cNvSpPr>
            <a:spLocks noGrp="1"/>
          </p:cNvSpPr>
          <p:nvPr>
            <p:ph sz="half" idx="1"/>
          </p:nvPr>
        </p:nvSpPr>
        <p:spPr>
          <a:xfrm>
            <a:off x="685800" y="1600200"/>
            <a:ext cx="3810000" cy="1295400"/>
          </a:xfrm>
        </p:spPr>
        <p:txBody>
          <a:bodyPr/>
          <a:lstStyle/>
          <a:p>
            <a:pPr eaLnBrk="1" hangingPunct="1">
              <a:buFont typeface="Wingdings 2" pitchFamily="18" charset="2"/>
              <a:buNone/>
            </a:pPr>
            <a:r>
              <a:rPr lang="en-US" sz="2400" dirty="0" smtClean="0"/>
              <a:t>Rachel McBroom, Ph.D</a:t>
            </a:r>
          </a:p>
          <a:p>
            <a:pPr eaLnBrk="1" hangingPunct="1">
              <a:buFont typeface="Wingdings 2" pitchFamily="18" charset="2"/>
              <a:buNone/>
            </a:pPr>
            <a:r>
              <a:rPr lang="en-US" sz="2000" dirty="0" smtClean="0">
                <a:hlinkClick r:id="rId3"/>
              </a:rPr>
              <a:t>rmcbroom@dpi.state.nc.us</a:t>
            </a:r>
            <a:endParaRPr lang="en-US" sz="2000" dirty="0" smtClean="0"/>
          </a:p>
          <a:p>
            <a:pPr eaLnBrk="1" hangingPunct="1">
              <a:buFont typeface="Wingdings 2" pitchFamily="18" charset="2"/>
              <a:buNone/>
            </a:pPr>
            <a:r>
              <a:rPr lang="en-US" sz="2000" dirty="0" smtClean="0"/>
              <a:t>PHONE</a:t>
            </a:r>
          </a:p>
          <a:p>
            <a:pPr eaLnBrk="1" hangingPunct="1">
              <a:buFont typeface="Wingdings 2" pitchFamily="18" charset="2"/>
              <a:buNone/>
            </a:pPr>
            <a:endParaRPr lang="en-US" dirty="0" smtClean="0"/>
          </a:p>
        </p:txBody>
      </p:sp>
      <p:sp>
        <p:nvSpPr>
          <p:cNvPr id="26628" name="Content Placeholder 3"/>
          <p:cNvSpPr>
            <a:spLocks noGrp="1"/>
          </p:cNvSpPr>
          <p:nvPr>
            <p:ph sz="half" idx="2"/>
          </p:nvPr>
        </p:nvSpPr>
        <p:spPr>
          <a:xfrm>
            <a:off x="4648200" y="1600200"/>
            <a:ext cx="3810000" cy="1295400"/>
          </a:xfrm>
        </p:spPr>
        <p:txBody>
          <a:bodyPr/>
          <a:lstStyle/>
          <a:p>
            <a:pPr eaLnBrk="1" hangingPunct="1">
              <a:buFontTx/>
              <a:buNone/>
            </a:pPr>
            <a:r>
              <a:rPr lang="en-US" sz="2400" dirty="0" smtClean="0"/>
              <a:t>Donna Albaugh</a:t>
            </a:r>
          </a:p>
          <a:p>
            <a:pPr eaLnBrk="1" hangingPunct="1">
              <a:buFontTx/>
              <a:buNone/>
            </a:pPr>
            <a:r>
              <a:rPr lang="en-US" sz="2000" dirty="0" smtClean="0">
                <a:hlinkClick r:id="rId4"/>
              </a:rPr>
              <a:t>dalbaugh@dpi.state.nc.us</a:t>
            </a:r>
            <a:endParaRPr lang="en-US" sz="2000" dirty="0" smtClean="0"/>
          </a:p>
          <a:p>
            <a:pPr eaLnBrk="1" hangingPunct="1">
              <a:buFontTx/>
              <a:buNone/>
            </a:pPr>
            <a:r>
              <a:rPr lang="en-US" sz="2000" dirty="0" smtClean="0"/>
              <a:t>PHONE 910.476.7218</a:t>
            </a:r>
          </a:p>
          <a:p>
            <a:pPr eaLnBrk="1" hangingPunct="1">
              <a:buFontTx/>
              <a:buNone/>
            </a:pPr>
            <a:endParaRPr lang="en-US" dirty="0" smtClean="0"/>
          </a:p>
          <a:p>
            <a:pPr eaLnBrk="1" hangingPunct="1"/>
            <a:endParaRPr lang="en-US" dirty="0" smtClean="0"/>
          </a:p>
        </p:txBody>
      </p:sp>
      <p:sp>
        <p:nvSpPr>
          <p:cNvPr id="26629" name="TextBox 5"/>
          <p:cNvSpPr txBox="1">
            <a:spLocks noChangeArrowheads="1"/>
          </p:cNvSpPr>
          <p:nvPr/>
        </p:nvSpPr>
        <p:spPr bwMode="auto">
          <a:xfrm>
            <a:off x="457200" y="5410200"/>
            <a:ext cx="8077200" cy="800100"/>
          </a:xfrm>
          <a:prstGeom prst="rect">
            <a:avLst/>
          </a:prstGeom>
          <a:noFill/>
          <a:ln w="9525">
            <a:noFill/>
            <a:miter lim="800000"/>
            <a:headEnd/>
            <a:tailEnd/>
          </a:ln>
        </p:spPr>
        <p:txBody>
          <a:bodyPr>
            <a:spAutoFit/>
          </a:bodyPr>
          <a:lstStyle/>
          <a:p>
            <a:pPr algn="ctr"/>
            <a:r>
              <a:rPr lang="en-US" sz="2800" dirty="0">
                <a:hlinkClick r:id="rId5"/>
              </a:rPr>
              <a:t>www.ncpublicschools.org/profdev/training</a:t>
            </a:r>
            <a:endParaRPr lang="en-US" sz="2800" dirty="0"/>
          </a:p>
          <a:p>
            <a:endParaRPr lang="en-US" dirty="0"/>
          </a:p>
        </p:txBody>
      </p:sp>
      <p:sp>
        <p:nvSpPr>
          <p:cNvPr id="26630" name="Rectangle 6"/>
          <p:cNvSpPr>
            <a:spLocks noChangeArrowheads="1"/>
          </p:cNvSpPr>
          <p:nvPr/>
        </p:nvSpPr>
        <p:spPr bwMode="auto">
          <a:xfrm>
            <a:off x="2532063" y="3276600"/>
            <a:ext cx="3792537" cy="400050"/>
          </a:xfrm>
          <a:prstGeom prst="rect">
            <a:avLst/>
          </a:prstGeom>
          <a:noFill/>
          <a:ln w="9525">
            <a:noFill/>
            <a:miter lim="800000"/>
            <a:headEnd/>
            <a:tailEnd/>
          </a:ln>
        </p:spPr>
        <p:txBody>
          <a:bodyPr wrap="none">
            <a:spAutoFit/>
          </a:bodyPr>
          <a:lstStyle/>
          <a:p>
            <a:pPr>
              <a:buFont typeface="Wingdings 2" pitchFamily="18" charset="2"/>
              <a:buNone/>
            </a:pPr>
            <a:r>
              <a:rPr lang="en-US" sz="2000" dirty="0">
                <a:solidFill>
                  <a:srgbClr val="002060"/>
                </a:solidFill>
              </a:rPr>
              <a:t>Regional PD Leaders, Region 4</a:t>
            </a:r>
          </a:p>
        </p:txBody>
      </p:sp>
      <p:pic>
        <p:nvPicPr>
          <p:cNvPr id="26631" name="Picture 3" descr="school-districts.JPG"/>
          <p:cNvPicPr>
            <a:picLocks noChangeAspect="1"/>
          </p:cNvPicPr>
          <p:nvPr/>
        </p:nvPicPr>
        <p:blipFill>
          <a:blip r:embed="rId6" cstate="print"/>
          <a:srcRect/>
          <a:stretch>
            <a:fillRect/>
          </a:stretch>
        </p:blipFill>
        <p:spPr bwMode="auto">
          <a:xfrm>
            <a:off x="2447925" y="3657600"/>
            <a:ext cx="3952875" cy="1789113"/>
          </a:xfrm>
          <a:prstGeom prst="rect">
            <a:avLst/>
          </a:prstGeom>
          <a:noFill/>
          <a:ln w="9525">
            <a:noFill/>
            <a:miter lim="800000"/>
            <a:headEnd/>
            <a:tailEnd/>
          </a:ln>
        </p:spPr>
      </p:pic>
      <p:sp>
        <p:nvSpPr>
          <p:cNvPr id="11" name="Oval 10"/>
          <p:cNvSpPr/>
          <p:nvPr/>
        </p:nvSpPr>
        <p:spPr bwMode="auto">
          <a:xfrm>
            <a:off x="4495800" y="4267200"/>
            <a:ext cx="1066800" cy="1066800"/>
          </a:xfrm>
          <a:prstGeom prst="ellipse">
            <a:avLst/>
          </a:prstGeom>
          <a:noFill/>
          <a:ln w="38100" cap="flat" cmpd="sng" algn="ctr">
            <a:solidFill>
              <a:schemeClr val="tx1"/>
            </a:solidFill>
            <a:prstDash val="solid"/>
            <a:round/>
            <a:headEnd type="none" w="med" len="med"/>
            <a:tailEnd type="none" w="med" len="med"/>
          </a:ln>
          <a:effectLst/>
        </p:spPr>
        <p:txBody>
          <a:bodyPr/>
          <a:lstStyle/>
          <a:p>
            <a:pPr eaLnBrk="0" hangingPunct="0">
              <a:defRPr/>
            </a:pPr>
            <a:endParaRPr lang="en-US" sz="2400" dirty="0">
              <a:ln w="38100">
                <a:solidFill>
                  <a:schemeClr val="tx1"/>
                </a:solidFill>
              </a:ln>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 y="228600"/>
            <a:ext cx="8153400" cy="1066800"/>
          </a:xfrm>
        </p:spPr>
        <p:txBody>
          <a:bodyPr>
            <a:normAutofit fontScale="90000"/>
          </a:bodyPr>
          <a:lstStyle/>
          <a:p>
            <a:pPr eaLnBrk="1" hangingPunct="1">
              <a:defRPr/>
            </a:pPr>
            <a:r>
              <a:rPr lang="en-US" sz="4000" dirty="0" smtClean="0">
                <a:solidFill>
                  <a:schemeClr val="tx1"/>
                </a:solidFill>
                <a:latin typeface="Times New Roman" pitchFamily="18" charset="0"/>
                <a:cs typeface="Times New Roman" pitchFamily="18" charset="0"/>
              </a:rPr>
              <a:t>Future-Ready Students for the</a:t>
            </a:r>
            <a:br>
              <a:rPr lang="en-US" sz="4000" dirty="0" smtClean="0">
                <a:solidFill>
                  <a:schemeClr val="tx1"/>
                </a:solidFill>
                <a:latin typeface="Times New Roman" pitchFamily="18" charset="0"/>
                <a:cs typeface="Times New Roman" pitchFamily="18" charset="0"/>
              </a:rPr>
            </a:br>
            <a:r>
              <a:rPr lang="en-US" sz="4000" dirty="0" smtClean="0">
                <a:solidFill>
                  <a:schemeClr val="tx1"/>
                </a:solidFill>
                <a:latin typeface="Times New Roman" pitchFamily="18" charset="0"/>
                <a:cs typeface="Times New Roman" pitchFamily="18" charset="0"/>
              </a:rPr>
              <a:t>21</a:t>
            </a:r>
            <a:r>
              <a:rPr lang="en-US" sz="4000" baseline="30000" dirty="0" smtClean="0">
                <a:solidFill>
                  <a:schemeClr val="tx1"/>
                </a:solidFill>
                <a:latin typeface="Times New Roman" pitchFamily="18" charset="0"/>
                <a:cs typeface="Times New Roman" pitchFamily="18" charset="0"/>
              </a:rPr>
              <a:t>st</a:t>
            </a:r>
            <a:r>
              <a:rPr lang="en-US" sz="4000" dirty="0" smtClean="0">
                <a:solidFill>
                  <a:schemeClr val="tx1"/>
                </a:solidFill>
                <a:latin typeface="Times New Roman" pitchFamily="18" charset="0"/>
                <a:cs typeface="Times New Roman" pitchFamily="18" charset="0"/>
              </a:rPr>
              <a:t> Century</a:t>
            </a:r>
          </a:p>
        </p:txBody>
      </p:sp>
      <p:sp>
        <p:nvSpPr>
          <p:cNvPr id="6147" name="Rectangle 3"/>
          <p:cNvSpPr>
            <a:spLocks noGrp="1" noChangeArrowheads="1"/>
          </p:cNvSpPr>
          <p:nvPr>
            <p:ph idx="1"/>
          </p:nvPr>
        </p:nvSpPr>
        <p:spPr>
          <a:xfrm>
            <a:off x="304800" y="1447800"/>
            <a:ext cx="5791200" cy="3886200"/>
          </a:xfrm>
        </p:spPr>
        <p:txBody>
          <a:bodyPr>
            <a:normAutofit/>
          </a:bodyPr>
          <a:lstStyle/>
          <a:p>
            <a:pPr eaLnBrk="1" hangingPunct="1">
              <a:buFont typeface="Wingdings" pitchFamily="2" charset="2"/>
              <a:buNone/>
              <a:defRPr/>
            </a:pPr>
            <a:r>
              <a:rPr lang="en-US" dirty="0" smtClean="0">
                <a:solidFill>
                  <a:schemeClr val="tx1">
                    <a:lumMod val="65000"/>
                    <a:lumOff val="35000"/>
                  </a:schemeClr>
                </a:solidFill>
                <a:latin typeface="Times New Roman" pitchFamily="18" charset="0"/>
                <a:cs typeface="Times New Roman" pitchFamily="18" charset="0"/>
              </a:rPr>
              <a:t>	</a:t>
            </a:r>
            <a:r>
              <a:rPr lang="en-US" sz="2800" dirty="0" smtClean="0">
                <a:solidFill>
                  <a:schemeClr val="tx1"/>
                </a:solidFill>
                <a:latin typeface="Times New Roman" pitchFamily="18" charset="0"/>
                <a:cs typeface="Times New Roman" pitchFamily="18" charset="0"/>
              </a:rPr>
              <a:t>The guiding mission of the North Carolina State Board of Education is that every public school student will graduate from high school, globally competitive for work and postsecondary education                                           and prepared for life in the                                               21</a:t>
            </a:r>
            <a:r>
              <a:rPr lang="en-US" sz="2800" baseline="30000" dirty="0" smtClean="0">
                <a:solidFill>
                  <a:schemeClr val="tx1"/>
                </a:solidFill>
                <a:latin typeface="Times New Roman" pitchFamily="18" charset="0"/>
                <a:cs typeface="Times New Roman" pitchFamily="18" charset="0"/>
              </a:rPr>
              <a:t>st</a:t>
            </a:r>
            <a:r>
              <a:rPr lang="en-US" sz="2800" dirty="0" smtClean="0">
                <a:solidFill>
                  <a:schemeClr val="tx1"/>
                </a:solidFill>
                <a:latin typeface="Times New Roman" pitchFamily="18" charset="0"/>
                <a:cs typeface="Times New Roman" pitchFamily="18" charset="0"/>
              </a:rPr>
              <a:t> century.</a:t>
            </a:r>
          </a:p>
        </p:txBody>
      </p:sp>
      <p:sp>
        <p:nvSpPr>
          <p:cNvPr id="5" name="Slide Number Placeholder 4"/>
          <p:cNvSpPr>
            <a:spLocks noGrp="1"/>
          </p:cNvSpPr>
          <p:nvPr>
            <p:ph type="sldNum" sz="quarter" idx="10"/>
          </p:nvPr>
        </p:nvSpPr>
        <p:spPr/>
        <p:txBody>
          <a:bodyPr/>
          <a:lstStyle/>
          <a:p>
            <a:pPr>
              <a:defRPr/>
            </a:pPr>
            <a:fld id="{8B5AAAE5-726B-4903-BF23-98350D659E1B}" type="slidenum">
              <a:rPr lang="en-US">
                <a:solidFill>
                  <a:schemeClr val="tx1">
                    <a:lumMod val="65000"/>
                    <a:lumOff val="35000"/>
                  </a:schemeClr>
                </a:solidFill>
                <a:latin typeface="Times New Roman" pitchFamily="18" charset="0"/>
                <a:cs typeface="Times New Roman" pitchFamily="18" charset="0"/>
              </a:rPr>
              <a:pPr>
                <a:defRPr/>
              </a:pPr>
              <a:t>3</a:t>
            </a:fld>
            <a:endParaRPr lang="en-US" dirty="0">
              <a:solidFill>
                <a:schemeClr val="tx1">
                  <a:lumMod val="65000"/>
                  <a:lumOff val="35000"/>
                </a:schemeClr>
              </a:solidFill>
              <a:latin typeface="Times New Roman" pitchFamily="18" charset="0"/>
              <a:cs typeface="Times New Roman" pitchFamily="18" charset="0"/>
            </a:endParaRPr>
          </a:p>
        </p:txBody>
      </p:sp>
      <p:pic>
        <p:nvPicPr>
          <p:cNvPr id="5125" name="Picture 5" descr="graduate.jpg"/>
          <p:cNvPicPr>
            <a:picLocks noChangeAspect="1"/>
          </p:cNvPicPr>
          <p:nvPr/>
        </p:nvPicPr>
        <p:blipFill>
          <a:blip r:embed="rId3" cstate="print"/>
          <a:srcRect/>
          <a:stretch>
            <a:fillRect/>
          </a:stretch>
        </p:blipFill>
        <p:spPr bwMode="auto">
          <a:xfrm>
            <a:off x="6235700" y="304800"/>
            <a:ext cx="2755900" cy="5505450"/>
          </a:xfrm>
          <a:prstGeom prst="rect">
            <a:avLst/>
          </a:prstGeom>
          <a:noFill/>
          <a:ln w="9525">
            <a:noFill/>
            <a:miter lim="800000"/>
            <a:headEnd/>
            <a:tailEnd/>
          </a:ln>
        </p:spPr>
      </p:pic>
      <p:sp>
        <p:nvSpPr>
          <p:cNvPr id="6" name="TextBox 5"/>
          <p:cNvSpPr txBox="1"/>
          <p:nvPr/>
        </p:nvSpPr>
        <p:spPr>
          <a:xfrm>
            <a:off x="676275" y="5257800"/>
            <a:ext cx="4962525" cy="584200"/>
          </a:xfrm>
          <a:prstGeom prst="rect">
            <a:avLst/>
          </a:prstGeom>
          <a:noFill/>
        </p:spPr>
        <p:txBody>
          <a:bodyPr wrap="none">
            <a:spAutoFit/>
          </a:bodyPr>
          <a:lstStyle/>
          <a:p>
            <a:pPr>
              <a:defRPr/>
            </a:pPr>
            <a:r>
              <a:rPr lang="en-US" sz="3200" i="1" dirty="0">
                <a:solidFill>
                  <a:schemeClr val="tx1">
                    <a:lumMod val="65000"/>
                    <a:lumOff val="35000"/>
                  </a:schemeClr>
                </a:solidFill>
                <a:latin typeface="Cooper Black" pitchFamily="18" charset="0"/>
                <a:cs typeface="Times New Roman" pitchFamily="18" charset="0"/>
              </a:rPr>
              <a:t>We are all accountable!</a:t>
            </a:r>
            <a:endParaRPr lang="en-US" sz="3200" i="1" dirty="0">
              <a:latin typeface="Cooper Black"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2"/>
          <p:cNvSpPr>
            <a:spLocks noGrp="1"/>
          </p:cNvSpPr>
          <p:nvPr>
            <p:ph type="title"/>
          </p:nvPr>
        </p:nvSpPr>
        <p:spPr>
          <a:xfrm>
            <a:off x="381000" y="228600"/>
            <a:ext cx="8229600" cy="990600"/>
          </a:xfrm>
        </p:spPr>
        <p:txBody>
          <a:bodyPr/>
          <a:lstStyle/>
          <a:p>
            <a:pPr eaLnBrk="1" hangingPunct="1"/>
            <a:r>
              <a:rPr lang="en-US" dirty="0" smtClean="0"/>
              <a:t>Implementation Phases-TEACHER</a:t>
            </a:r>
          </a:p>
        </p:txBody>
      </p:sp>
      <p:graphicFrame>
        <p:nvGraphicFramePr>
          <p:cNvPr id="5" name="Content Placeholder 4"/>
          <p:cNvGraphicFramePr>
            <a:graphicFrameLocks noGrp="1"/>
          </p:cNvGraphicFramePr>
          <p:nvPr>
            <p:ph idx="1"/>
          </p:nvPr>
        </p:nvGraphicFramePr>
        <p:xfrm>
          <a:off x="685800" y="1371600"/>
          <a:ext cx="7772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0"/>
          </p:nvPr>
        </p:nvSpPr>
        <p:spPr/>
        <p:txBody>
          <a:bodyPr/>
          <a:lstStyle/>
          <a:p>
            <a:pPr>
              <a:defRPr/>
            </a:pPr>
            <a:fld id="{C3DF49C8-444E-449E-B559-08D8ADD52876}" type="slidenum">
              <a:rPr lang="en-US" smtClean="0"/>
              <a:pPr>
                <a:defRPr/>
              </a:pPr>
              <a:t>4</a:t>
            </a:fld>
            <a:endParaRPr lang="en-US" dirty="0"/>
          </a:p>
        </p:txBody>
      </p:sp>
      <p:sp>
        <p:nvSpPr>
          <p:cNvPr id="6149" name="TextBox 5"/>
          <p:cNvSpPr txBox="1">
            <a:spLocks noChangeArrowheads="1"/>
          </p:cNvSpPr>
          <p:nvPr/>
        </p:nvSpPr>
        <p:spPr bwMode="auto">
          <a:xfrm>
            <a:off x="1447800" y="5562600"/>
            <a:ext cx="2819400" cy="646113"/>
          </a:xfrm>
          <a:prstGeom prst="rect">
            <a:avLst/>
          </a:prstGeom>
          <a:noFill/>
          <a:ln w="9525">
            <a:noFill/>
            <a:miter lim="800000"/>
            <a:headEnd/>
            <a:tailEnd/>
          </a:ln>
        </p:spPr>
        <p:txBody>
          <a:bodyPr>
            <a:spAutoFit/>
          </a:bodyPr>
          <a:lstStyle/>
          <a:p>
            <a:r>
              <a:rPr lang="en-US" dirty="0">
                <a:latin typeface="Times New Roman" pitchFamily="18" charset="0"/>
                <a:cs typeface="Times New Roman" pitchFamily="18" charset="0"/>
              </a:rPr>
              <a:t>+ Charter Schools</a:t>
            </a:r>
          </a:p>
          <a:p>
            <a:r>
              <a:rPr lang="en-US" dirty="0">
                <a:latin typeface="Times New Roman" pitchFamily="18" charset="0"/>
                <a:cs typeface="Times New Roman" pitchFamily="18" charset="0"/>
              </a:rPr>
              <a:t>+ All other public schools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81000" y="304800"/>
            <a:ext cx="7785100" cy="990600"/>
          </a:xfrm>
        </p:spPr>
        <p:txBody>
          <a:bodyPr/>
          <a:lstStyle/>
          <a:p>
            <a:pPr eaLnBrk="1" hangingPunct="1"/>
            <a:r>
              <a:rPr lang="en-US" sz="4000" dirty="0" smtClean="0"/>
              <a:t>Future Implementation:</a:t>
            </a:r>
          </a:p>
        </p:txBody>
      </p:sp>
      <p:sp>
        <p:nvSpPr>
          <p:cNvPr id="7171" name="Rectangle 3"/>
          <p:cNvSpPr>
            <a:spLocks noGrp="1" noChangeArrowheads="1"/>
          </p:cNvSpPr>
          <p:nvPr>
            <p:ph idx="1"/>
          </p:nvPr>
        </p:nvSpPr>
        <p:spPr>
          <a:xfrm>
            <a:off x="533400" y="1219200"/>
            <a:ext cx="8229600" cy="4876800"/>
          </a:xfrm>
        </p:spPr>
        <p:txBody>
          <a:bodyPr/>
          <a:lstStyle/>
          <a:p>
            <a:pPr eaLnBrk="1" hangingPunct="1"/>
            <a:r>
              <a:rPr lang="en-US" sz="3200" dirty="0" smtClean="0">
                <a:latin typeface="Times New Roman" pitchFamily="18" charset="0"/>
                <a:cs typeface="Times New Roman" pitchFamily="18" charset="0"/>
              </a:rPr>
              <a:t>Evaluation systems for: </a:t>
            </a:r>
          </a:p>
          <a:p>
            <a:pPr eaLnBrk="1" hangingPunct="1">
              <a:buFontTx/>
              <a:buNone/>
            </a:pPr>
            <a:r>
              <a:rPr lang="en-US" sz="3200" dirty="0" smtClean="0">
                <a:solidFill>
                  <a:schemeClr val="tx1"/>
                </a:solidFill>
                <a:latin typeface="Times New Roman" pitchFamily="18" charset="0"/>
                <a:cs typeface="Times New Roman" pitchFamily="18" charset="0"/>
              </a:rPr>
              <a:t>		Superintendents (2010-optional)</a:t>
            </a:r>
          </a:p>
          <a:p>
            <a:pPr eaLnBrk="1" hangingPunct="1">
              <a:buFontTx/>
              <a:buNone/>
            </a:pPr>
            <a:r>
              <a:rPr lang="en-US" sz="3200" dirty="0" smtClean="0">
                <a:solidFill>
                  <a:schemeClr val="tx1"/>
                </a:solidFill>
                <a:latin typeface="Times New Roman" pitchFamily="18" charset="0"/>
                <a:cs typeface="Times New Roman" pitchFamily="18" charset="0"/>
              </a:rPr>
              <a:t>		Assistant Principals (2010)</a:t>
            </a:r>
          </a:p>
          <a:p>
            <a:pPr eaLnBrk="1" hangingPunct="1">
              <a:buFontTx/>
              <a:buNone/>
            </a:pPr>
            <a:r>
              <a:rPr lang="en-US" sz="3200" dirty="0" smtClean="0">
                <a:solidFill>
                  <a:schemeClr val="tx1"/>
                </a:solidFill>
                <a:latin typeface="Times New Roman" pitchFamily="18" charset="0"/>
                <a:cs typeface="Times New Roman" pitchFamily="18" charset="0"/>
              </a:rPr>
              <a:t>		Central Office Staff </a:t>
            </a:r>
          </a:p>
          <a:p>
            <a:pPr eaLnBrk="1" hangingPunct="1">
              <a:buFontTx/>
              <a:buNone/>
            </a:pPr>
            <a:r>
              <a:rPr lang="en-US" sz="3200" dirty="0" smtClean="0">
                <a:solidFill>
                  <a:schemeClr val="tx1"/>
                </a:solidFill>
                <a:latin typeface="Times New Roman" pitchFamily="18" charset="0"/>
                <a:cs typeface="Times New Roman" pitchFamily="18" charset="0"/>
              </a:rPr>
              <a:t>		Media Specialists</a:t>
            </a:r>
          </a:p>
          <a:p>
            <a:pPr eaLnBrk="1" hangingPunct="1">
              <a:buFontTx/>
              <a:buNone/>
            </a:pPr>
            <a:r>
              <a:rPr lang="en-US" sz="3200" dirty="0" smtClean="0">
                <a:solidFill>
                  <a:schemeClr val="tx1"/>
                </a:solidFill>
                <a:latin typeface="Times New Roman" pitchFamily="18" charset="0"/>
                <a:cs typeface="Times New Roman" pitchFamily="18" charset="0"/>
              </a:rPr>
              <a:t>		School Counselors, School 	Psychologists, </a:t>
            </a:r>
          </a:p>
          <a:p>
            <a:pPr eaLnBrk="1" hangingPunct="1">
              <a:buFontTx/>
              <a:buNone/>
            </a:pPr>
            <a:r>
              <a:rPr lang="en-US" sz="3200" dirty="0" smtClean="0">
                <a:solidFill>
                  <a:schemeClr val="tx1"/>
                </a:solidFill>
                <a:latin typeface="Times New Roman" pitchFamily="18" charset="0"/>
                <a:cs typeface="Times New Roman" pitchFamily="18" charset="0"/>
              </a:rPr>
              <a:t>		Social Workers</a:t>
            </a:r>
          </a:p>
          <a:p>
            <a:pPr eaLnBrk="1" hangingPunct="1">
              <a:buFontTx/>
              <a:buNone/>
            </a:pPr>
            <a:endParaRPr lang="en-US" sz="1000" dirty="0" smtClean="0">
              <a:solidFill>
                <a:schemeClr val="tx1"/>
              </a:solidFill>
              <a:latin typeface="Times New Roman" pitchFamily="18" charset="0"/>
              <a:cs typeface="Times New Roman" pitchFamily="18" charset="0"/>
            </a:endParaRPr>
          </a:p>
          <a:p>
            <a:pPr eaLnBrk="1" hangingPunct="1"/>
            <a:r>
              <a:rPr lang="en-US" sz="3200" dirty="0" smtClean="0">
                <a:latin typeface="Times New Roman" pitchFamily="18" charset="0"/>
                <a:cs typeface="Times New Roman" pitchFamily="18" charset="0"/>
              </a:rPr>
              <a:t>Standards for School Boards?</a:t>
            </a:r>
          </a:p>
        </p:txBody>
      </p:sp>
      <p:sp>
        <p:nvSpPr>
          <p:cNvPr id="15364" name="Slide Number Placeholder 5"/>
          <p:cNvSpPr>
            <a:spLocks noGrp="1"/>
          </p:cNvSpPr>
          <p:nvPr>
            <p:ph type="sldNum" sz="quarter" idx="10"/>
          </p:nvPr>
        </p:nvSpPr>
        <p:spPr/>
        <p:txBody>
          <a:bodyPr/>
          <a:lstStyle/>
          <a:p>
            <a:pPr>
              <a:defRPr/>
            </a:pPr>
            <a:fld id="{C783FB9C-66D6-4093-9B26-809E18E3ED62}" type="slidenum">
              <a:rPr lang="en-US" smtClean="0"/>
              <a:pPr>
                <a:defRPr/>
              </a:pPr>
              <a:t>5</a:t>
            </a:fld>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381000" y="152400"/>
            <a:ext cx="8229600" cy="914400"/>
          </a:xfrm>
        </p:spPr>
        <p:txBody>
          <a:bodyPr/>
          <a:lstStyle/>
          <a:p>
            <a:pPr eaLnBrk="1" hangingPunct="1"/>
            <a:r>
              <a:rPr lang="en-US" dirty="0" smtClean="0"/>
              <a:t>New Standards, New Expectations</a:t>
            </a:r>
          </a:p>
        </p:txBody>
      </p:sp>
      <p:sp>
        <p:nvSpPr>
          <p:cNvPr id="4" name="Slide Number Placeholder 3"/>
          <p:cNvSpPr>
            <a:spLocks noGrp="1"/>
          </p:cNvSpPr>
          <p:nvPr>
            <p:ph type="sldNum" sz="quarter" idx="10"/>
          </p:nvPr>
        </p:nvSpPr>
        <p:spPr/>
        <p:txBody>
          <a:bodyPr/>
          <a:lstStyle/>
          <a:p>
            <a:pPr>
              <a:defRPr/>
            </a:pPr>
            <a:fld id="{4EEBBB67-91E1-483C-B98D-BB9F411A7B4C}" type="slidenum">
              <a:rPr lang="en-US" smtClean="0"/>
              <a:pPr>
                <a:defRPr/>
              </a:pPr>
              <a:t>6</a:t>
            </a:fld>
            <a:endParaRPr lang="en-US" dirty="0"/>
          </a:p>
        </p:txBody>
      </p:sp>
      <p:graphicFrame>
        <p:nvGraphicFramePr>
          <p:cNvPr id="5" name="Diagram 4"/>
          <p:cNvGraphicFramePr/>
          <p:nvPr/>
        </p:nvGraphicFramePr>
        <p:xfrm>
          <a:off x="914400" y="914400"/>
          <a:ext cx="7391400" cy="259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nvGraphicFramePr>
        <p:xfrm>
          <a:off x="762000" y="3581400"/>
          <a:ext cx="7543800" cy="2590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1"/>
          <p:cNvGrpSpPr>
            <a:grpSpLocks/>
          </p:cNvGrpSpPr>
          <p:nvPr/>
        </p:nvGrpSpPr>
        <p:grpSpPr bwMode="auto">
          <a:xfrm>
            <a:off x="1905000" y="1143000"/>
            <a:ext cx="5151438" cy="4876800"/>
            <a:chOff x="2994025" y="1957388"/>
            <a:chExt cx="3148013" cy="3148012"/>
          </a:xfrm>
        </p:grpSpPr>
        <p:grpSp>
          <p:nvGrpSpPr>
            <p:cNvPr id="10244" name="Group 7"/>
            <p:cNvGrpSpPr>
              <a:grpSpLocks/>
            </p:cNvGrpSpPr>
            <p:nvPr/>
          </p:nvGrpSpPr>
          <p:grpSpPr bwMode="auto">
            <a:xfrm>
              <a:off x="2994025" y="1957388"/>
              <a:ext cx="1538288" cy="1538287"/>
              <a:chOff x="788326" y="445426"/>
              <a:chExt cx="1538346" cy="1538345"/>
            </a:xfrm>
          </p:grpSpPr>
          <p:sp>
            <p:nvSpPr>
              <p:cNvPr id="20" name="Pie 19"/>
              <p:cNvSpPr/>
              <p:nvPr/>
            </p:nvSpPr>
            <p:spPr>
              <a:xfrm>
                <a:off x="788326" y="445426"/>
                <a:ext cx="1538655" cy="1538198"/>
              </a:xfrm>
              <a:prstGeom prst="pieWedge">
                <a:avLst/>
              </a:pr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Pie 12"/>
              <p:cNvSpPr/>
              <p:nvPr/>
            </p:nvSpPr>
            <p:spPr>
              <a:xfrm>
                <a:off x="918326" y="633986"/>
                <a:ext cx="1408655" cy="1349639"/>
              </a:xfrm>
              <a:prstGeom prst="rect">
                <a:avLst/>
              </a:prstGeom>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dirty="0"/>
                  <a:t>STEP 1:</a:t>
                </a:r>
              </a:p>
              <a:p>
                <a:pPr algn="ctr" defTabSz="444500">
                  <a:lnSpc>
                    <a:spcPct val="90000"/>
                  </a:lnSpc>
                  <a:spcAft>
                    <a:spcPct val="35000"/>
                  </a:spcAft>
                  <a:defRPr/>
                </a:pPr>
                <a:r>
                  <a:rPr lang="en-US" sz="1600" dirty="0"/>
                  <a:t>Training and Orientation</a:t>
                </a:r>
              </a:p>
            </p:txBody>
          </p:sp>
        </p:grpSp>
        <p:grpSp>
          <p:nvGrpSpPr>
            <p:cNvPr id="10245" name="Group 8"/>
            <p:cNvGrpSpPr>
              <a:grpSpLocks/>
            </p:cNvGrpSpPr>
            <p:nvPr/>
          </p:nvGrpSpPr>
          <p:grpSpPr bwMode="auto">
            <a:xfrm>
              <a:off x="4603750" y="1957388"/>
              <a:ext cx="1538288" cy="1538287"/>
              <a:chOff x="2397727" y="445426"/>
              <a:chExt cx="1538345" cy="1538345"/>
            </a:xfrm>
          </p:grpSpPr>
          <p:sp>
            <p:nvSpPr>
              <p:cNvPr id="18" name="Pie 17"/>
              <p:cNvSpPr/>
              <p:nvPr/>
            </p:nvSpPr>
            <p:spPr>
              <a:xfrm rot="5400000">
                <a:off x="2397646" y="445198"/>
                <a:ext cx="1538198" cy="1538654"/>
              </a:xfrm>
              <a:prstGeom prst="pieWedge">
                <a:avLst/>
              </a:pr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9" name="Pie 14"/>
              <p:cNvSpPr/>
              <p:nvPr/>
            </p:nvSpPr>
            <p:spPr>
              <a:xfrm>
                <a:off x="2397418" y="633986"/>
                <a:ext cx="1339774" cy="1349639"/>
              </a:xfrm>
              <a:prstGeom prst="rect">
                <a:avLst/>
              </a:prstGeom>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dirty="0"/>
                  <a:t>STEP 2:</a:t>
                </a:r>
              </a:p>
              <a:p>
                <a:pPr algn="ctr" defTabSz="444500">
                  <a:lnSpc>
                    <a:spcPct val="90000"/>
                  </a:lnSpc>
                  <a:spcAft>
                    <a:spcPct val="35000"/>
                  </a:spcAft>
                  <a:defRPr/>
                </a:pPr>
                <a:r>
                  <a:rPr lang="en-US" sz="1600" dirty="0"/>
                  <a:t>Self-Assessment, Goal Setting and Pre-Conference</a:t>
                </a:r>
              </a:p>
            </p:txBody>
          </p:sp>
        </p:grpSp>
        <p:grpSp>
          <p:nvGrpSpPr>
            <p:cNvPr id="10246" name="Group 9"/>
            <p:cNvGrpSpPr>
              <a:grpSpLocks/>
            </p:cNvGrpSpPr>
            <p:nvPr/>
          </p:nvGrpSpPr>
          <p:grpSpPr bwMode="auto">
            <a:xfrm>
              <a:off x="4603750" y="3567113"/>
              <a:ext cx="1538288" cy="1538287"/>
              <a:chOff x="2397727" y="2054827"/>
              <a:chExt cx="1538345" cy="1538345"/>
            </a:xfrm>
          </p:grpSpPr>
          <p:sp>
            <p:nvSpPr>
              <p:cNvPr id="16" name="Pie 15"/>
              <p:cNvSpPr/>
              <p:nvPr/>
            </p:nvSpPr>
            <p:spPr>
              <a:xfrm rot="10800000">
                <a:off x="2397418" y="2054974"/>
                <a:ext cx="1538654" cy="1538198"/>
              </a:xfrm>
              <a:prstGeom prst="pieWedge">
                <a:avLst/>
              </a:pr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7" name="Pie 16"/>
              <p:cNvSpPr/>
              <p:nvPr/>
            </p:nvSpPr>
            <p:spPr>
              <a:xfrm>
                <a:off x="2397418" y="2054974"/>
                <a:ext cx="1416416" cy="1321969"/>
              </a:xfrm>
              <a:prstGeom prst="rect">
                <a:avLst/>
              </a:prstGeom>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dirty="0"/>
                  <a:t>STEP 3:</a:t>
                </a:r>
              </a:p>
              <a:p>
                <a:pPr algn="ctr" defTabSz="444500">
                  <a:lnSpc>
                    <a:spcPct val="90000"/>
                  </a:lnSpc>
                  <a:spcAft>
                    <a:spcPct val="35000"/>
                  </a:spcAft>
                  <a:defRPr/>
                </a:pPr>
                <a:r>
                  <a:rPr lang="en-US" sz="1600" dirty="0"/>
                  <a:t>Observation Cycle</a:t>
                </a:r>
              </a:p>
              <a:p>
                <a:pPr algn="ctr" defTabSz="444500">
                  <a:lnSpc>
                    <a:spcPct val="90000"/>
                  </a:lnSpc>
                  <a:spcAft>
                    <a:spcPct val="35000"/>
                  </a:spcAft>
                  <a:defRPr/>
                </a:pPr>
                <a:r>
                  <a:rPr lang="en-US" sz="1600" dirty="0"/>
                  <a:t>(Administrative and Peer)</a:t>
                </a:r>
              </a:p>
            </p:txBody>
          </p:sp>
        </p:grpSp>
        <p:grpSp>
          <p:nvGrpSpPr>
            <p:cNvPr id="10247" name="Group 10"/>
            <p:cNvGrpSpPr>
              <a:grpSpLocks/>
            </p:cNvGrpSpPr>
            <p:nvPr/>
          </p:nvGrpSpPr>
          <p:grpSpPr bwMode="auto">
            <a:xfrm>
              <a:off x="2994025" y="3567113"/>
              <a:ext cx="1538288" cy="1538287"/>
              <a:chOff x="788326" y="2054827"/>
              <a:chExt cx="1538346" cy="1538345"/>
            </a:xfrm>
          </p:grpSpPr>
          <p:sp>
            <p:nvSpPr>
              <p:cNvPr id="14" name="Pie 13"/>
              <p:cNvSpPr/>
              <p:nvPr/>
            </p:nvSpPr>
            <p:spPr>
              <a:xfrm rot="16200000">
                <a:off x="788555" y="2054745"/>
                <a:ext cx="1538198" cy="1538655"/>
              </a:xfrm>
              <a:prstGeom prst="pieWedge">
                <a:avLst/>
              </a:prstGeom>
              <a:solidFill>
                <a:srgbClr val="4F81B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Pie 18"/>
              <p:cNvSpPr/>
              <p:nvPr/>
            </p:nvSpPr>
            <p:spPr>
              <a:xfrm>
                <a:off x="1147281" y="2054974"/>
                <a:ext cx="1179700" cy="1246135"/>
              </a:xfrm>
              <a:prstGeom prst="rect">
                <a:avLst/>
              </a:prstGeom>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dirty="0"/>
                  <a:t>STEP 4: </a:t>
                </a:r>
              </a:p>
              <a:p>
                <a:pPr algn="ctr" defTabSz="444500">
                  <a:lnSpc>
                    <a:spcPct val="90000"/>
                  </a:lnSpc>
                  <a:spcAft>
                    <a:spcPct val="35000"/>
                  </a:spcAft>
                  <a:defRPr/>
                </a:pPr>
                <a:r>
                  <a:rPr lang="en-US" sz="1600" dirty="0"/>
                  <a:t>Summary Evaluation and Goal Setting </a:t>
                </a:r>
              </a:p>
            </p:txBody>
          </p:sp>
        </p:grpSp>
        <p:sp>
          <p:nvSpPr>
            <p:cNvPr id="12" name="Circular Arrow 11"/>
            <p:cNvSpPr/>
            <p:nvPr/>
          </p:nvSpPr>
          <p:spPr>
            <a:xfrm>
              <a:off x="4301736" y="3211674"/>
              <a:ext cx="530651" cy="462160"/>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3" name="Circular Arrow 12"/>
            <p:cNvSpPr/>
            <p:nvPr/>
          </p:nvSpPr>
          <p:spPr>
            <a:xfrm rot="10800000">
              <a:off x="4301736" y="3388955"/>
              <a:ext cx="530651" cy="462159"/>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sp>
        <p:nvSpPr>
          <p:cNvPr id="10243" name="Title 26"/>
          <p:cNvSpPr>
            <a:spLocks noGrp="1"/>
          </p:cNvSpPr>
          <p:nvPr>
            <p:ph type="title"/>
          </p:nvPr>
        </p:nvSpPr>
        <p:spPr>
          <a:xfrm>
            <a:off x="685800" y="152400"/>
            <a:ext cx="7772400" cy="990600"/>
          </a:xfrm>
        </p:spPr>
        <p:txBody>
          <a:bodyPr/>
          <a:lstStyle/>
          <a:p>
            <a:pPr eaLnBrk="1" hangingPunct="1"/>
            <a:r>
              <a:rPr lang="en-US" dirty="0" smtClean="0"/>
              <a:t>NC Teacher Evaluation Process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228600"/>
            <a:ext cx="8305800" cy="749300"/>
          </a:xfrm>
        </p:spPr>
        <p:txBody>
          <a:bodyPr/>
          <a:lstStyle/>
          <a:p>
            <a:pPr algn="ctr" eaLnBrk="1" hangingPunct="1"/>
            <a:r>
              <a:rPr lang="en-US" sz="4000" dirty="0" smtClean="0">
                <a:cs typeface="Times New Roman" pitchFamily="18" charset="0"/>
              </a:rPr>
              <a:t>NC Standards for Teachers</a:t>
            </a:r>
          </a:p>
        </p:txBody>
      </p:sp>
      <p:sp>
        <p:nvSpPr>
          <p:cNvPr id="9219" name="Text Placeholder 4"/>
          <p:cNvSpPr>
            <a:spLocks noGrp="1"/>
          </p:cNvSpPr>
          <p:nvPr>
            <p:ph type="body" sz="half" idx="2"/>
          </p:nvPr>
        </p:nvSpPr>
        <p:spPr>
          <a:xfrm>
            <a:off x="152400" y="1447800"/>
            <a:ext cx="5486400" cy="4495800"/>
          </a:xfrm>
        </p:spPr>
        <p:txBody>
          <a:bodyPr/>
          <a:lstStyle/>
          <a:p>
            <a:pPr eaLnBrk="1" hangingPunct="1">
              <a:buSzPct val="120000"/>
            </a:pPr>
            <a:r>
              <a:rPr lang="en-US" sz="2200" b="1" dirty="0" smtClean="0">
                <a:solidFill>
                  <a:srgbClr val="000000"/>
                </a:solidFill>
                <a:latin typeface="Times New Roman" pitchFamily="18" charset="0"/>
                <a:cs typeface="Times New Roman" pitchFamily="18" charset="0"/>
              </a:rPr>
              <a:t>Standard 1: </a:t>
            </a:r>
            <a:r>
              <a:rPr lang="en-US" sz="2200" dirty="0" smtClean="0">
                <a:solidFill>
                  <a:srgbClr val="000000"/>
                </a:solidFill>
                <a:latin typeface="Times New Roman" pitchFamily="18" charset="0"/>
                <a:cs typeface="Times New Roman" pitchFamily="18" charset="0"/>
              </a:rPr>
              <a:t>Teachers demonstrate leadership</a:t>
            </a:r>
          </a:p>
          <a:p>
            <a:pPr eaLnBrk="1" hangingPunct="1">
              <a:buSzPct val="120000"/>
            </a:pPr>
            <a:endParaRPr lang="en-US" sz="1000" dirty="0" smtClean="0">
              <a:solidFill>
                <a:srgbClr val="000000"/>
              </a:solidFill>
              <a:latin typeface="Times New Roman" pitchFamily="18" charset="0"/>
              <a:cs typeface="Times New Roman" pitchFamily="18" charset="0"/>
            </a:endParaRPr>
          </a:p>
          <a:p>
            <a:pPr eaLnBrk="1" hangingPunct="1">
              <a:buSzPct val="120000"/>
            </a:pPr>
            <a:r>
              <a:rPr lang="en-US" sz="2200" b="1" dirty="0" smtClean="0">
                <a:solidFill>
                  <a:srgbClr val="000000"/>
                </a:solidFill>
                <a:latin typeface="Times New Roman" pitchFamily="18" charset="0"/>
                <a:cs typeface="Times New Roman" pitchFamily="18" charset="0"/>
              </a:rPr>
              <a:t>Standard 2: </a:t>
            </a:r>
            <a:r>
              <a:rPr lang="en-US" sz="2200" dirty="0" smtClean="0">
                <a:solidFill>
                  <a:srgbClr val="000000"/>
                </a:solidFill>
                <a:latin typeface="Times New Roman" pitchFamily="18" charset="0"/>
                <a:cs typeface="Times New Roman" pitchFamily="18" charset="0"/>
              </a:rPr>
              <a:t>Teachers establish a respectful environment for a diverse population of students</a:t>
            </a:r>
          </a:p>
          <a:p>
            <a:pPr eaLnBrk="1" hangingPunct="1">
              <a:buSzPct val="120000"/>
            </a:pPr>
            <a:endParaRPr lang="en-US" sz="1000" dirty="0" smtClean="0">
              <a:solidFill>
                <a:srgbClr val="000000"/>
              </a:solidFill>
              <a:latin typeface="Times New Roman" pitchFamily="18" charset="0"/>
              <a:cs typeface="Times New Roman" pitchFamily="18" charset="0"/>
            </a:endParaRPr>
          </a:p>
          <a:p>
            <a:pPr eaLnBrk="1" hangingPunct="1">
              <a:buSzPct val="120000"/>
            </a:pPr>
            <a:r>
              <a:rPr lang="en-US" sz="2200" b="1" dirty="0" smtClean="0">
                <a:solidFill>
                  <a:srgbClr val="000000"/>
                </a:solidFill>
                <a:latin typeface="Times New Roman" pitchFamily="18" charset="0"/>
                <a:cs typeface="Times New Roman" pitchFamily="18" charset="0"/>
              </a:rPr>
              <a:t>Standard 3: </a:t>
            </a:r>
            <a:r>
              <a:rPr lang="en-US" sz="2200" dirty="0" smtClean="0">
                <a:solidFill>
                  <a:srgbClr val="000000"/>
                </a:solidFill>
                <a:latin typeface="Times New Roman" pitchFamily="18" charset="0"/>
                <a:cs typeface="Times New Roman" pitchFamily="18" charset="0"/>
              </a:rPr>
              <a:t>Teachers know the content they teach</a:t>
            </a:r>
          </a:p>
          <a:p>
            <a:pPr eaLnBrk="1" hangingPunct="1">
              <a:buSzPct val="120000"/>
            </a:pPr>
            <a:endParaRPr lang="en-US" sz="1000" dirty="0" smtClean="0">
              <a:solidFill>
                <a:srgbClr val="000000"/>
              </a:solidFill>
              <a:latin typeface="Times New Roman" pitchFamily="18" charset="0"/>
              <a:cs typeface="Times New Roman" pitchFamily="18" charset="0"/>
            </a:endParaRPr>
          </a:p>
          <a:p>
            <a:pPr eaLnBrk="1" hangingPunct="1">
              <a:buSzPct val="120000"/>
            </a:pPr>
            <a:r>
              <a:rPr lang="en-US" sz="2200" b="1" dirty="0" smtClean="0">
                <a:solidFill>
                  <a:srgbClr val="000000"/>
                </a:solidFill>
                <a:latin typeface="Times New Roman" pitchFamily="18" charset="0"/>
                <a:cs typeface="Times New Roman" pitchFamily="18" charset="0"/>
              </a:rPr>
              <a:t>Standard 4: </a:t>
            </a:r>
            <a:r>
              <a:rPr lang="en-US" sz="2200" dirty="0" smtClean="0">
                <a:solidFill>
                  <a:srgbClr val="000000"/>
                </a:solidFill>
                <a:latin typeface="Times New Roman" pitchFamily="18" charset="0"/>
                <a:cs typeface="Times New Roman" pitchFamily="18" charset="0"/>
              </a:rPr>
              <a:t>Teachers facilitate learning for their students</a:t>
            </a:r>
          </a:p>
          <a:p>
            <a:pPr eaLnBrk="1" hangingPunct="1">
              <a:buSzPct val="120000"/>
            </a:pPr>
            <a:endParaRPr lang="en-US" sz="1000" b="1" dirty="0" smtClean="0">
              <a:solidFill>
                <a:srgbClr val="000000"/>
              </a:solidFill>
              <a:latin typeface="Times New Roman" pitchFamily="18" charset="0"/>
              <a:cs typeface="Times New Roman" pitchFamily="18" charset="0"/>
            </a:endParaRPr>
          </a:p>
          <a:p>
            <a:pPr eaLnBrk="1" hangingPunct="1">
              <a:buSzPct val="120000"/>
            </a:pPr>
            <a:r>
              <a:rPr lang="en-US" sz="2200" b="1" dirty="0" smtClean="0">
                <a:solidFill>
                  <a:srgbClr val="000000"/>
                </a:solidFill>
                <a:latin typeface="Times New Roman" pitchFamily="18" charset="0"/>
                <a:cs typeface="Times New Roman" pitchFamily="18" charset="0"/>
              </a:rPr>
              <a:t>Standard 5: </a:t>
            </a:r>
            <a:r>
              <a:rPr lang="en-US" sz="2200" dirty="0" smtClean="0">
                <a:solidFill>
                  <a:srgbClr val="000000"/>
                </a:solidFill>
                <a:latin typeface="Times New Roman" pitchFamily="18" charset="0"/>
                <a:cs typeface="Times New Roman" pitchFamily="18" charset="0"/>
              </a:rPr>
              <a:t>Teachers reflect on their practice</a:t>
            </a:r>
          </a:p>
        </p:txBody>
      </p:sp>
      <p:sp>
        <p:nvSpPr>
          <p:cNvPr id="4" name="Slide Number Placeholder 3"/>
          <p:cNvSpPr>
            <a:spLocks noGrp="1"/>
          </p:cNvSpPr>
          <p:nvPr>
            <p:ph type="sldNum" sz="quarter" idx="10"/>
          </p:nvPr>
        </p:nvSpPr>
        <p:spPr/>
        <p:txBody>
          <a:bodyPr/>
          <a:lstStyle/>
          <a:p>
            <a:pPr>
              <a:defRPr/>
            </a:pPr>
            <a:fld id="{DCCFD3DB-672E-46B0-967F-CDCE8E6E9AB0}" type="slidenum">
              <a:rPr lang="en-US" smtClean="0"/>
              <a:pPr>
                <a:defRPr/>
              </a:pPr>
              <a:t>8</a:t>
            </a:fld>
            <a:endParaRPr lang="en-US" dirty="0"/>
          </a:p>
        </p:txBody>
      </p:sp>
      <p:pic>
        <p:nvPicPr>
          <p:cNvPr id="9221" name="Picture 5" descr="C:\Users\YStewart\AppData\Local\Temp\Content.IE5\113MR5E0\MP900439562[1].jpg"/>
          <p:cNvPicPr>
            <a:picLocks noGrp="1" noChangeAspect="1" noChangeArrowheads="1"/>
          </p:cNvPicPr>
          <p:nvPr>
            <p:ph idx="1"/>
          </p:nvPr>
        </p:nvPicPr>
        <p:blipFill>
          <a:blip r:embed="rId3" cstate="print"/>
          <a:srcRect/>
          <a:stretch>
            <a:fillRect/>
          </a:stretch>
        </p:blipFill>
        <p:spPr>
          <a:xfrm>
            <a:off x="5791200" y="1524000"/>
            <a:ext cx="3186113" cy="4176713"/>
          </a:xfr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28600" y="304800"/>
            <a:ext cx="8763000" cy="990600"/>
          </a:xfrm>
        </p:spPr>
        <p:txBody>
          <a:bodyPr/>
          <a:lstStyle/>
          <a:p>
            <a:pPr eaLnBrk="1" hangingPunct="1"/>
            <a:r>
              <a:rPr lang="en-US" sz="3600" dirty="0" smtClean="0"/>
              <a:t>Activity:  Understanding the Standards</a:t>
            </a:r>
          </a:p>
        </p:txBody>
      </p:sp>
      <p:sp>
        <p:nvSpPr>
          <p:cNvPr id="11267" name="Content Placeholder 2"/>
          <p:cNvSpPr>
            <a:spLocks noGrp="1"/>
          </p:cNvSpPr>
          <p:nvPr>
            <p:ph idx="1"/>
          </p:nvPr>
        </p:nvSpPr>
        <p:spPr/>
        <p:txBody>
          <a:bodyPr/>
          <a:lstStyle/>
          <a:p>
            <a:pPr eaLnBrk="1" hangingPunct="1"/>
            <a:endParaRPr lang="en-US" dirty="0" smtClean="0"/>
          </a:p>
        </p:txBody>
      </p:sp>
      <p:sp>
        <p:nvSpPr>
          <p:cNvPr id="11268" name="Slide Number Placeholder 3"/>
          <p:cNvSpPr>
            <a:spLocks noGrp="1"/>
          </p:cNvSpPr>
          <p:nvPr>
            <p:ph type="sldNum" sz="quarter" idx="10"/>
          </p:nvPr>
        </p:nvSpPr>
        <p:spPr/>
        <p:txBody>
          <a:bodyPr/>
          <a:lstStyle/>
          <a:p>
            <a:pPr>
              <a:defRPr/>
            </a:pPr>
            <a:fld id="{DA066B45-6509-425D-9035-BABA3B175075}" type="slidenum">
              <a:rPr lang="en-US" smtClean="0"/>
              <a:pPr>
                <a:defRPr/>
              </a:pPr>
              <a:t>9</a:t>
            </a:fld>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whiteback_template_DkBlue</Template>
  <TotalTime>2176</TotalTime>
  <Words>1877</Words>
  <Application>Microsoft Office PowerPoint</Application>
  <PresentationFormat>On-screen Show (4:3)</PresentationFormat>
  <Paragraphs>278</Paragraphs>
  <Slides>24</Slides>
  <Notes>19</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Blank Presentation</vt:lpstr>
      <vt:lpstr>Slide 1</vt:lpstr>
      <vt:lpstr>Slide 2</vt:lpstr>
      <vt:lpstr>Future-Ready Students for the 21st Century</vt:lpstr>
      <vt:lpstr>Implementation Phases-TEACHER</vt:lpstr>
      <vt:lpstr>Future Implementation:</vt:lpstr>
      <vt:lpstr>New Standards, New Expectations</vt:lpstr>
      <vt:lpstr>NC Teacher Evaluation Process</vt:lpstr>
      <vt:lpstr>NC Standards for Teachers</vt:lpstr>
      <vt:lpstr>Activity:  Understanding the Standards</vt:lpstr>
      <vt:lpstr>Slide 10</vt:lpstr>
      <vt:lpstr>Slide 11</vt:lpstr>
      <vt:lpstr>Slide 12</vt:lpstr>
      <vt:lpstr>Terms in the Evaluation Process</vt:lpstr>
      <vt:lpstr>The Rubric and Rating Scale</vt:lpstr>
      <vt:lpstr>Slide 15</vt:lpstr>
      <vt:lpstr>The Components</vt:lpstr>
      <vt:lpstr>Slide 17</vt:lpstr>
      <vt:lpstr>Standard 1: Teachers Demonstrate Leadership</vt:lpstr>
      <vt:lpstr>Slide 19</vt:lpstr>
      <vt:lpstr>Slide 20</vt:lpstr>
      <vt:lpstr>Slide 21</vt:lpstr>
      <vt:lpstr>Slide 22</vt:lpstr>
      <vt:lpstr>Slide 23</vt:lpstr>
      <vt:lpstr>Contact Information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ystewart</dc:creator>
  <cp:lastModifiedBy>dalbaugh</cp:lastModifiedBy>
  <cp:revision>126</cp:revision>
  <dcterms:created xsi:type="dcterms:W3CDTF">2008-08-04T21:44:45Z</dcterms:created>
  <dcterms:modified xsi:type="dcterms:W3CDTF">2011-03-30T19:40:38Z</dcterms:modified>
</cp:coreProperties>
</file>